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48" r:id="rId2"/>
    <p:sldId id="407" r:id="rId3"/>
    <p:sldId id="349" r:id="rId4"/>
    <p:sldId id="405" r:id="rId5"/>
    <p:sldId id="403" r:id="rId6"/>
    <p:sldId id="406" r:id="rId7"/>
    <p:sldId id="447" r:id="rId8"/>
    <p:sldId id="363" r:id="rId9"/>
    <p:sldId id="372" r:id="rId10"/>
    <p:sldId id="373" r:id="rId11"/>
    <p:sldId id="396" r:id="rId12"/>
    <p:sldId id="374" r:id="rId13"/>
    <p:sldId id="384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397" r:id="rId22"/>
    <p:sldId id="385" r:id="rId23"/>
    <p:sldId id="383" r:id="rId24"/>
    <p:sldId id="430" r:id="rId25"/>
    <p:sldId id="428" r:id="rId26"/>
    <p:sldId id="439" r:id="rId27"/>
    <p:sldId id="390" r:id="rId28"/>
    <p:sldId id="391" r:id="rId29"/>
    <p:sldId id="392" r:id="rId30"/>
    <p:sldId id="393" r:id="rId31"/>
    <p:sldId id="432" r:id="rId32"/>
    <p:sldId id="433" r:id="rId33"/>
    <p:sldId id="394" r:id="rId34"/>
    <p:sldId id="434" r:id="rId35"/>
    <p:sldId id="435" r:id="rId36"/>
    <p:sldId id="440" r:id="rId37"/>
    <p:sldId id="437" r:id="rId38"/>
    <p:sldId id="438" r:id="rId39"/>
    <p:sldId id="441" r:id="rId40"/>
    <p:sldId id="442" r:id="rId41"/>
    <p:sldId id="443" r:id="rId42"/>
    <p:sldId id="444" r:id="rId43"/>
    <p:sldId id="445" r:id="rId44"/>
    <p:sldId id="446" r:id="rId45"/>
    <p:sldId id="356" r:id="rId46"/>
    <p:sldId id="357" r:id="rId47"/>
    <p:sldId id="358" r:id="rId48"/>
    <p:sldId id="366" r:id="rId49"/>
    <p:sldId id="368" r:id="rId50"/>
    <p:sldId id="345" r:id="rId51"/>
    <p:sldId id="370" r:id="rId52"/>
    <p:sldId id="376" r:id="rId53"/>
    <p:sldId id="371" r:id="rId54"/>
    <p:sldId id="409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4689" autoAdjust="0"/>
  </p:normalViewPr>
  <p:slideViewPr>
    <p:cSldViewPr snapToGrid="0">
      <p:cViewPr varScale="1">
        <p:scale>
          <a:sx n="102" d="100"/>
          <a:sy n="102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24B3A-D729-42E8-A38B-29F432499592}" type="datetimeFigureOut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0F6B5-A7A2-4D6F-8AD4-64BED19FC58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658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6ABB-EBEF-4BEE-AE13-3DB2C464C8AD}" type="datetimeFigureOut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4C3BC-B0A3-4199-8E48-064C8A81FB0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20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4C3BC-B0A3-4199-8E48-064C8A81FB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9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F50C-8E1C-48AD-B815-DE10F251032C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48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6C90-5F35-4BA3-9F15-CFF88697D05D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5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B889-4FA2-4DF7-B51A-BC76E6AD7762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44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8A49-E13B-4611-8165-63C6023B3617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30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81FF-BBED-43DF-B43B-890B343F26A5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7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B7DD-4519-4534-BB5F-08EC8D6E0E00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1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16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sz="2000" dirty="0" smtClean="0"/>
              <a:t>1.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466193"/>
            <a:ext cx="5181600" cy="4710770"/>
          </a:xfrm>
        </p:spPr>
        <p:txBody>
          <a:bodyPr/>
          <a:lstStyle>
            <a:lvl1pPr>
              <a:defRPr sz="24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466193"/>
            <a:ext cx="5181600" cy="4710770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400" b="1"/>
            </a:lvl1pPr>
            <a:lvl2pPr marL="914400" indent="-457200">
              <a:buFont typeface="+mj-lt"/>
              <a:buAutoNum type="arabicParenR"/>
              <a:defRPr sz="1800"/>
            </a:lvl2pPr>
            <a:lvl3pPr marL="1371600" indent="-457200">
              <a:buFont typeface="+mj-lt"/>
              <a:buAutoNum type="alphaUcPeriod"/>
              <a:defRPr sz="1600"/>
            </a:lvl3pPr>
            <a:lvl4pPr marL="1714500" indent="-342900">
              <a:buFont typeface="+mj-lt"/>
              <a:buAutoNum type="alphaLcPeriod"/>
              <a:defRPr sz="1600"/>
            </a:lvl4pPr>
            <a:lvl5pPr marL="2171700" indent="-342900">
              <a:buFont typeface="+mj-ea"/>
              <a:buAutoNum type="ea1JpnKorPeriod"/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756D-13BA-4A0C-B56D-505D8B39785A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838200" y="1372185"/>
            <a:ext cx="5181600" cy="4804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6172200" y="1374189"/>
            <a:ext cx="5181600" cy="4802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60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16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sz="2000" dirty="0" smtClean="0"/>
              <a:t>1.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466193"/>
            <a:ext cx="5181600" cy="471077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466193"/>
            <a:ext cx="5181600" cy="4710770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400" b="1"/>
            </a:lvl1pPr>
            <a:lvl2pPr marL="914400" indent="-457200">
              <a:buFont typeface="+mj-lt"/>
              <a:buAutoNum type="arabicParenR"/>
              <a:defRPr sz="1800"/>
            </a:lvl2pPr>
            <a:lvl3pPr marL="1371600" indent="-457200">
              <a:buFont typeface="+mj-lt"/>
              <a:buAutoNum type="alphaUcPeriod"/>
              <a:defRPr sz="1600"/>
            </a:lvl3pPr>
            <a:lvl4pPr marL="1714500" indent="-342900">
              <a:buFont typeface="+mj-lt"/>
              <a:buAutoNum type="alphaLcPeriod"/>
              <a:defRPr sz="1600"/>
            </a:lvl4pPr>
            <a:lvl5pPr marL="2171700" indent="-342900">
              <a:buFont typeface="+mj-ea"/>
              <a:buAutoNum type="ea1JpnKorPeriod"/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4DD8-BA83-43B3-842B-741FBA6E361B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1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D62F-9F93-4C51-8031-E22A3DC2EE82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59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A6526-405A-49B4-987D-4E402F59F104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09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76D4-30C2-47B9-AB71-1ECF63FC0879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97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00DE-1716-42EB-89D1-ECA75ECC0B36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17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0C47-B4FB-4CD9-A4E8-DAB7393E9F46}" type="datetime1">
              <a:rPr lang="ko-KR" altLang="en-US" smtClean="0"/>
              <a:t>2019-07-03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54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vpools.kr/2017/02/05/%EC%B4%88%EB%B3%B4%EC%9A%A9-git-%EB%90%98%EB%8F%8C%EB%A6%AC%EA%B8%B0-reset-revert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utorials.org/course/1492/8035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www.devpools.kr/2017/02/05/%EC%B4%88%EB%B3%B4%EC%9A%A9-git-%EB%90%98%EB%8F%8C%EB%A6%AC%EA%B8%B0-reset-revert/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깃허브란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공통 개념</a:t>
            </a:r>
            <a:endParaRPr lang="en-US" altLang="ko-KR" dirty="0" smtClean="0"/>
          </a:p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기본 사용법</a:t>
            </a:r>
            <a:endParaRPr lang="en-US" altLang="ko-KR" dirty="0" smtClean="0"/>
          </a:p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4" name="Picture 2" descr="https://t1.daumcdn.net/cfile/tistory/99DE2A3B5B14D0542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1690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공통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buFont typeface="+mj-lt"/>
              <a:buAutoNum type="arabicPeriod" startAt="3"/>
            </a:pP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/>
              <a:t>New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/>
              <a:t>Repository </a:t>
            </a:r>
            <a:r>
              <a:rPr lang="ko-KR" altLang="en-US" dirty="0" smtClean="0"/>
              <a:t>명 기입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/>
              <a:t>Create Repository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902"/>
            <a:ext cx="5181600" cy="3162848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472735"/>
            <a:ext cx="5181600" cy="469834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161214" y="1982624"/>
            <a:ext cx="359246" cy="405384"/>
            <a:chOff x="226941" y="4079599"/>
            <a:chExt cx="359246" cy="405384"/>
          </a:xfrm>
        </p:grpSpPr>
        <p:sp>
          <p:nvSpPr>
            <p:cNvPr id="1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588121" y="2110740"/>
            <a:ext cx="396889" cy="212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551420" y="2674620"/>
            <a:ext cx="173736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261557" y="2421636"/>
            <a:ext cx="359246" cy="405384"/>
            <a:chOff x="226941" y="4079599"/>
            <a:chExt cx="359246" cy="405384"/>
          </a:xfrm>
        </p:grpSpPr>
        <p:sp>
          <p:nvSpPr>
            <p:cNvPr id="25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437302" y="5626904"/>
            <a:ext cx="359246" cy="405384"/>
            <a:chOff x="226941" y="4079599"/>
            <a:chExt cx="359246" cy="405384"/>
          </a:xfrm>
        </p:grpSpPr>
        <p:sp>
          <p:nvSpPr>
            <p:cNvPr id="3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435852" y="5631180"/>
            <a:ext cx="1007364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협업 인원 추가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생성한 </a:t>
            </a:r>
            <a:r>
              <a:rPr lang="ko-KR" altLang="en-US" dirty="0" err="1"/>
              <a:t>레파지토리를</a:t>
            </a:r>
            <a:r>
              <a:rPr lang="ko-KR" altLang="en-US" dirty="0"/>
              <a:t> 클릭</a:t>
            </a:r>
          </a:p>
          <a:p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494"/>
            <a:ext cx="5181600" cy="3389145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Setting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collaborator </a:t>
            </a:r>
            <a:r>
              <a:rPr lang="ko-KR" altLang="en-US" dirty="0" smtClean="0"/>
              <a:t>메뉴에서 다른 사람에게 쓰기 원한을 부여할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32081"/>
            <a:ext cx="5181600" cy="34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2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연동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dirty="0" smtClean="0"/>
              <a:t>Repository </a:t>
            </a:r>
            <a:r>
              <a:rPr lang="ko-KR" altLang="en-US" dirty="0" smtClean="0"/>
              <a:t>바로 가기</a:t>
            </a:r>
            <a:endParaRPr lang="en-US" altLang="ko-KR" dirty="0" smtClean="0"/>
          </a:p>
          <a:p>
            <a:pPr lvl="1">
              <a:buFont typeface="+mj-lt"/>
              <a:buAutoNum type="circleNumDbPlain"/>
            </a:pPr>
            <a:r>
              <a:rPr lang="ko-KR" altLang="en-US" dirty="0" smtClean="0"/>
              <a:t>코드 탭으로 이동</a:t>
            </a:r>
            <a:endParaRPr lang="en-US" altLang="ko-KR" dirty="0" smtClean="0"/>
          </a:p>
          <a:p>
            <a:pPr lvl="1">
              <a:lnSpc>
                <a:spcPct val="110000"/>
              </a:lnSpc>
              <a:buFont typeface="+mj-ea"/>
              <a:buAutoNum type="circleNumDbPlain"/>
            </a:pPr>
            <a:r>
              <a:rPr lang="ko-KR" altLang="en-US" dirty="0" smtClean="0"/>
              <a:t>데스크톱에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관리 툴을 설치하여 </a:t>
            </a:r>
            <a:r>
              <a:rPr lang="ko-KR" altLang="en-US" dirty="0" err="1" smtClean="0"/>
              <a:t>레퍼지토리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생성한 모든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접속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업로드</a:t>
            </a:r>
            <a:r>
              <a:rPr lang="en-US" altLang="ko-KR" dirty="0" smtClean="0"/>
              <a:t>(commit/push),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(pull)</a:t>
            </a:r>
            <a:r>
              <a:rPr lang="ko-KR" altLang="en-US" dirty="0" smtClean="0"/>
              <a:t>와 같은  관리를 할 수 있다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GitHubDeskTop.exe</a:t>
            </a:r>
            <a:r>
              <a:rPr lang="ko-KR" altLang="en-US" dirty="0" smtClean="0"/>
              <a:t>열기 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생성된 </a:t>
            </a:r>
            <a:r>
              <a:rPr lang="en-US" altLang="ko-KR" dirty="0" err="1" smtClean="0"/>
              <a:t>jonghwa_documents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레퍼지토리의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/>
              <a:t>①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다운로드가 되지 않는 경우는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설치가 이루어지지 않은 경우이지만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://desktop.github.com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링크를 통해 직접 </a:t>
            </a:r>
            <a:r>
              <a:rPr lang="ko-KR" altLang="en-US" dirty="0" err="1" smtClean="0"/>
              <a:t>다운로드하여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git</a:t>
            </a:r>
            <a:r>
              <a:rPr lang="en-US" altLang="ko-KR" dirty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진행할 수 있다</a:t>
            </a:r>
            <a:r>
              <a:rPr lang="en-US" altLang="ko-KR" dirty="0" smtClean="0"/>
              <a:t>. -&gt;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경로를 따로 지정해주어야 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귀찮음</a:t>
            </a:r>
            <a:r>
              <a:rPr lang="en-US" altLang="ko-KR" dirty="0" smtClean="0"/>
              <a:t>)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443"/>
            <a:ext cx="5181600" cy="365104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10920" y="3267710"/>
            <a:ext cx="754380" cy="185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61820" y="3267710"/>
            <a:ext cx="2405380" cy="185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08487" y="3455760"/>
            <a:ext cx="359246" cy="405384"/>
            <a:chOff x="226941" y="4079599"/>
            <a:chExt cx="359246" cy="405384"/>
          </a:xfrm>
        </p:grpSpPr>
        <p:sp>
          <p:nvSpPr>
            <p:cNvPr id="12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84887" y="3412579"/>
            <a:ext cx="359246" cy="405384"/>
            <a:chOff x="226941" y="4079599"/>
            <a:chExt cx="359246" cy="405384"/>
          </a:xfrm>
        </p:grpSpPr>
        <p:sp>
          <p:nvSpPr>
            <p:cNvPr id="18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981" y="2193854"/>
            <a:ext cx="2464364" cy="638909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705264" y="2513308"/>
            <a:ext cx="359246" cy="405384"/>
            <a:chOff x="226941" y="4079599"/>
            <a:chExt cx="359246" cy="405384"/>
          </a:xfrm>
        </p:grpSpPr>
        <p:sp>
          <p:nvSpPr>
            <p:cNvPr id="2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208487" y="2593238"/>
            <a:ext cx="359246" cy="405384"/>
            <a:chOff x="226941" y="4079599"/>
            <a:chExt cx="359246" cy="405384"/>
          </a:xfrm>
        </p:grpSpPr>
        <p:sp>
          <p:nvSpPr>
            <p:cNvPr id="30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1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연동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“Clone”</a:t>
            </a:r>
            <a:r>
              <a:rPr lang="ko-KR" altLang="en-US" dirty="0" smtClean="0"/>
              <a:t>을 선택하여 로컬 저장소와 연동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err="1" smtClean="0"/>
              <a:t>Git</a:t>
            </a:r>
            <a:r>
              <a:rPr lang="ko-KR" altLang="en-US" dirty="0" smtClean="0"/>
              <a:t> 원격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 (</a:t>
            </a:r>
            <a:r>
              <a:rPr lang="ko-KR" altLang="en-US" dirty="0" smtClean="0"/>
              <a:t>변경 불가</a:t>
            </a:r>
            <a:r>
              <a:rPr lang="en-US" altLang="ko-KR" dirty="0" smtClean="0"/>
              <a:t>)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로컬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Bash</a:t>
            </a:r>
            <a:r>
              <a:rPr lang="ko-KR" altLang="en-US" dirty="0" smtClean="0"/>
              <a:t> 명령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/ remote add</a:t>
            </a:r>
            <a:r>
              <a:rPr lang="ko-KR" altLang="en-US" dirty="0" smtClean="0"/>
              <a:t>한 것과 동일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①의 로컬 저장소와 ②의 원격 저장소를 연동하는 작업</a:t>
            </a:r>
            <a:r>
              <a:rPr lang="en-US" altLang="ko-KR" dirty="0" smtClean="0"/>
              <a:t>.</a:t>
            </a:r>
          </a:p>
        </p:txBody>
      </p:sp>
      <p:pic>
        <p:nvPicPr>
          <p:cNvPr id="14" name="내용 개체 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1699"/>
            <a:ext cx="5181600" cy="353954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32687" y="2983582"/>
            <a:ext cx="359246" cy="405384"/>
            <a:chOff x="226941" y="4079599"/>
            <a:chExt cx="359246" cy="405384"/>
          </a:xfrm>
        </p:grpSpPr>
        <p:sp>
          <p:nvSpPr>
            <p:cNvPr id="16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332687" y="3490629"/>
            <a:ext cx="359246" cy="405384"/>
            <a:chOff x="226941" y="4079599"/>
            <a:chExt cx="359246" cy="405384"/>
          </a:xfrm>
        </p:grpSpPr>
        <p:sp>
          <p:nvSpPr>
            <p:cNvPr id="22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29" y="3071973"/>
            <a:ext cx="4640982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8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 </a:t>
            </a:r>
            <a:r>
              <a:rPr lang="en-US" altLang="ko-KR" dirty="0" err="1" smtClean="0"/>
              <a:t>DeskTop</a:t>
            </a:r>
            <a:r>
              <a:rPr lang="en-US" altLang="ko-KR" dirty="0" smtClean="0"/>
              <a:t> - 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메뉴 설명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로컬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원격 연동된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선택 창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브랜치</a:t>
            </a:r>
            <a:r>
              <a:rPr lang="ko-KR" altLang="en-US" dirty="0" smtClean="0"/>
              <a:t> 선택 창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펫치</a:t>
            </a:r>
            <a:r>
              <a:rPr lang="ko-KR" altLang="en-US" dirty="0" smtClean="0"/>
              <a:t> 선택 창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소스에 변경 내역이 있으면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커밋</a:t>
            </a:r>
            <a:r>
              <a:rPr lang="ko-KR" altLang="en-US" dirty="0" smtClean="0"/>
              <a:t> 후 </a:t>
            </a:r>
            <a:r>
              <a:rPr lang="ko-KR" altLang="en-US" dirty="0" err="1" smtClean="0"/>
              <a:t>푸시되지</a:t>
            </a:r>
            <a:r>
              <a:rPr lang="ko-KR" altLang="en-US" dirty="0" smtClean="0"/>
              <a:t> 않은 내역이 있으면 </a:t>
            </a:r>
            <a:r>
              <a:rPr lang="ko-KR" altLang="en-US" dirty="0" err="1" smtClean="0"/>
              <a:t>푸시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히스토리에서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커밋된</a:t>
            </a:r>
            <a:r>
              <a:rPr lang="ko-KR" altLang="en-US" dirty="0" smtClean="0"/>
              <a:t> 내역을 확인</a:t>
            </a:r>
            <a:r>
              <a:rPr lang="en-US" altLang="ko-KR" dirty="0" smtClean="0"/>
              <a:t>, Revert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데스크톱은 소스관리보다 문서 관리에 적합하다</a:t>
            </a:r>
            <a:r>
              <a:rPr lang="en-US" altLang="ko-KR" sz="20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 smtClean="0"/>
              <a:t>소스 관리는 편집 툴과 연동하여 사용하는 것이 편리하다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02" y="2315910"/>
            <a:ext cx="5027097" cy="35049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2702" y="2451776"/>
            <a:ext cx="1812712" cy="252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05414" y="2451775"/>
            <a:ext cx="1192457" cy="252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97871" y="2451775"/>
            <a:ext cx="1201328" cy="252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632381" y="2417657"/>
            <a:ext cx="348534" cy="403353"/>
            <a:chOff x="226941" y="4079599"/>
            <a:chExt cx="359246" cy="405384"/>
          </a:xfrm>
        </p:grpSpPr>
        <p:sp>
          <p:nvSpPr>
            <p:cNvPr id="13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331983" y="2408266"/>
            <a:ext cx="348534" cy="403353"/>
            <a:chOff x="226941" y="4079599"/>
            <a:chExt cx="359246" cy="405384"/>
          </a:xfrm>
        </p:grpSpPr>
        <p:sp>
          <p:nvSpPr>
            <p:cNvPr id="19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18131" y="2408266"/>
            <a:ext cx="348534" cy="403353"/>
            <a:chOff x="226941" y="4079599"/>
            <a:chExt cx="359246" cy="405384"/>
          </a:xfrm>
        </p:grpSpPr>
        <p:sp>
          <p:nvSpPr>
            <p:cNvPr id="25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843612" y="4303721"/>
            <a:ext cx="348534" cy="403353"/>
            <a:chOff x="226941" y="4079599"/>
            <a:chExt cx="359246" cy="405384"/>
          </a:xfrm>
        </p:grpSpPr>
        <p:sp>
          <p:nvSpPr>
            <p:cNvPr id="3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974220" y="4728656"/>
            <a:ext cx="1888858" cy="113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017520" y="3464559"/>
            <a:ext cx="2708161" cy="654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5245245" y="3418225"/>
            <a:ext cx="348534" cy="403353"/>
            <a:chOff x="226941" y="4079599"/>
            <a:chExt cx="359246" cy="405384"/>
          </a:xfrm>
        </p:grpSpPr>
        <p:sp>
          <p:nvSpPr>
            <p:cNvPr id="40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415006" y="2747433"/>
            <a:ext cx="348534" cy="403353"/>
            <a:chOff x="226941" y="4079599"/>
            <a:chExt cx="359246" cy="405384"/>
          </a:xfrm>
        </p:grpSpPr>
        <p:sp>
          <p:nvSpPr>
            <p:cNvPr id="47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429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 smtClean="0"/>
              <a:t>DeskTop</a:t>
            </a:r>
            <a:r>
              <a:rPr lang="en-US" altLang="ko-KR" dirty="0" smtClean="0"/>
              <a:t> - Commit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연동된 </a:t>
            </a:r>
            <a:r>
              <a:rPr lang="ko-KR" altLang="en-US" dirty="0" err="1" smtClean="0"/>
              <a:t>레파지토리에</a:t>
            </a:r>
            <a:r>
              <a:rPr lang="ko-KR" altLang="en-US" dirty="0" smtClean="0"/>
              <a:t> 문서를 추가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en-US" altLang="ko-KR" dirty="0" err="1"/>
              <a:t>DestTop</a:t>
            </a:r>
            <a:r>
              <a:rPr lang="ko-KR" altLang="en-US" dirty="0"/>
              <a:t>에서 추가된 </a:t>
            </a:r>
            <a:r>
              <a:rPr lang="ko-KR" altLang="en-US" dirty="0" smtClean="0"/>
              <a:t>문서와 내용을 </a:t>
            </a:r>
            <a:r>
              <a:rPr lang="ko-KR" altLang="en-US" dirty="0"/>
              <a:t>확인할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16" name="내용 개체 틀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681"/>
            <a:ext cx="5181600" cy="2427210"/>
          </a:xfrm>
          <a:prstGeom prst="rect">
            <a:avLst/>
          </a:prstGeom>
        </p:spPr>
      </p:pic>
      <p:sp>
        <p:nvSpPr>
          <p:cNvPr id="18" name="내용 개체 틀 1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4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49043"/>
            <a:ext cx="5181600" cy="355964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067040" y="4348479"/>
            <a:ext cx="3286761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dirty="0" smtClean="0"/>
              <a:t>3. </a:t>
            </a:r>
            <a:r>
              <a:rPr lang="ko-KR" altLang="en-US" sz="2200" b="1" dirty="0" err="1" smtClean="0"/>
              <a:t>커밋을</a:t>
            </a:r>
            <a:r>
              <a:rPr lang="ko-KR" altLang="en-US" sz="2200" b="1" dirty="0" smtClean="0"/>
              <a:t> 하면 로컬 </a:t>
            </a:r>
            <a:r>
              <a:rPr lang="ko-KR" altLang="en-US" sz="2200" b="1" dirty="0" err="1"/>
              <a:t>레파지토리에</a:t>
            </a:r>
            <a:r>
              <a:rPr lang="ko-KR" altLang="en-US" sz="2200" b="1" dirty="0"/>
              <a:t> </a:t>
            </a:r>
            <a:r>
              <a:rPr lang="ko-KR" altLang="en-US" sz="2200" b="1" dirty="0" smtClean="0"/>
              <a:t>저장되며</a:t>
            </a:r>
            <a:r>
              <a:rPr lang="en-US" altLang="ko-KR" sz="2200" b="1" dirty="0" smtClean="0"/>
              <a:t>, </a:t>
            </a:r>
            <a:r>
              <a:rPr lang="ko-KR" altLang="en-US" sz="2200" b="1" dirty="0" smtClean="0"/>
              <a:t>원격 </a:t>
            </a:r>
            <a:r>
              <a:rPr lang="ko-KR" altLang="en-US" sz="2200" b="1" dirty="0" err="1" smtClean="0"/>
              <a:t>레파지토리에</a:t>
            </a:r>
            <a:r>
              <a:rPr lang="ko-KR" altLang="en-US" sz="2200" b="1" dirty="0" smtClean="0"/>
              <a:t> 업로드 되지는 않는다</a:t>
            </a:r>
            <a:r>
              <a:rPr lang="en-US" altLang="ko-KR" sz="2200" b="1" dirty="0" smtClean="0"/>
              <a:t>.</a:t>
            </a:r>
            <a:endParaRPr lang="ko-KR" altLang="en-US" sz="2200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2780461" y="2911569"/>
            <a:ext cx="348534" cy="403353"/>
            <a:chOff x="226941" y="4079599"/>
            <a:chExt cx="359246" cy="405384"/>
          </a:xfrm>
        </p:grpSpPr>
        <p:sp>
          <p:nvSpPr>
            <p:cNvPr id="27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6061" y="2515329"/>
            <a:ext cx="348534" cy="403353"/>
            <a:chOff x="226941" y="4079599"/>
            <a:chExt cx="359246" cy="405384"/>
          </a:xfrm>
        </p:grpSpPr>
        <p:sp>
          <p:nvSpPr>
            <p:cNvPr id="33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566106" y="5333927"/>
            <a:ext cx="348534" cy="403353"/>
            <a:chOff x="226941" y="4079599"/>
            <a:chExt cx="359246" cy="405384"/>
          </a:xfrm>
        </p:grpSpPr>
        <p:sp>
          <p:nvSpPr>
            <p:cNvPr id="39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83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 smtClean="0"/>
              <a:t>DeskTop</a:t>
            </a:r>
            <a:r>
              <a:rPr lang="en-US" altLang="ko-KR" dirty="0" smtClean="0"/>
              <a:t> – Push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History </a:t>
            </a:r>
            <a:r>
              <a:rPr lang="ko-KR" altLang="en-US" dirty="0" smtClean="0"/>
              <a:t>탭으로 전환하면 </a:t>
            </a:r>
            <a:r>
              <a:rPr lang="ko-KR" altLang="en-US" dirty="0" err="1" smtClean="0"/>
              <a:t>커밋된</a:t>
            </a:r>
            <a:r>
              <a:rPr lang="ko-KR" altLang="en-US" dirty="0" smtClean="0"/>
              <a:t> 이력과 내용을 확인할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" name="내용 개체 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9806"/>
            <a:ext cx="5181600" cy="22688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24222" y="2573696"/>
            <a:ext cx="1034218" cy="26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19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Publis</a:t>
            </a:r>
            <a:r>
              <a:rPr lang="en-US" altLang="ko-KR" dirty="0"/>
              <a:t>h</a:t>
            </a:r>
            <a:r>
              <a:rPr lang="ko-KR" altLang="en-US" dirty="0" smtClean="0"/>
              <a:t>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를 클릭하면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를 생성하여 원격 저장소로 </a:t>
            </a:r>
            <a:r>
              <a:rPr lang="ko-KR" altLang="en-US" dirty="0" err="1" smtClean="0"/>
              <a:t>푸시하게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1" name="내용 개체 틀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168126"/>
            <a:ext cx="5181600" cy="275892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421182" y="3589696"/>
            <a:ext cx="673538" cy="271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98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 smtClean="0"/>
              <a:t>DeskTop</a:t>
            </a:r>
            <a:r>
              <a:rPr lang="en-US" altLang="ko-KR" dirty="0" smtClean="0"/>
              <a:t> – Cloning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+mj-ea"/>
              <a:buAutoNum type="circleNumDbPlain"/>
            </a:pPr>
            <a:endParaRPr lang="en-US" altLang="ko-KR" sz="1800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문서를 가져올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Clone</a:t>
            </a:r>
            <a:r>
              <a:rPr lang="ko-KR" altLang="en-US" dirty="0" smtClean="0"/>
              <a:t> </a:t>
            </a:r>
            <a:r>
              <a:rPr lang="en-US" altLang="ko-KR" dirty="0" smtClean="0"/>
              <a:t>/ download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저장 방식 선택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33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32919"/>
            <a:ext cx="5181600" cy="322374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591800" y="3044368"/>
            <a:ext cx="796502" cy="251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701" y="3373595"/>
            <a:ext cx="2133601" cy="101725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9232623" y="4121373"/>
            <a:ext cx="2107651" cy="260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0259065" y="2833833"/>
            <a:ext cx="348534" cy="403353"/>
            <a:chOff x="226941" y="4079606"/>
            <a:chExt cx="359246" cy="405385"/>
          </a:xfrm>
        </p:grpSpPr>
        <p:sp>
          <p:nvSpPr>
            <p:cNvPr id="38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909956" y="3848330"/>
            <a:ext cx="348534" cy="403353"/>
            <a:chOff x="226941" y="4079606"/>
            <a:chExt cx="359246" cy="405385"/>
          </a:xfrm>
        </p:grpSpPr>
        <p:sp>
          <p:nvSpPr>
            <p:cNvPr id="44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2" name="내용 개체 틀 6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문서 </a:t>
            </a:r>
            <a:r>
              <a:rPr lang="en-US" altLang="ko-KR" dirty="0"/>
              <a:t>Clone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3" name="내용 개체 틀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" y="2052109"/>
            <a:ext cx="5120640" cy="3335462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2377564" y="3848330"/>
            <a:ext cx="348534" cy="403353"/>
            <a:chOff x="226941" y="4079606"/>
            <a:chExt cx="359246" cy="405385"/>
          </a:xfrm>
        </p:grpSpPr>
        <p:sp>
          <p:nvSpPr>
            <p:cNvPr id="65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81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</a:t>
            </a:r>
            <a:r>
              <a:rPr lang="en-US" altLang="ko-KR" dirty="0" smtClean="0"/>
              <a:t>– Branch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1970"/>
            <a:ext cx="5181600" cy="2226232"/>
          </a:xfrm>
          <a:prstGeom prst="rect">
            <a:avLst/>
          </a:prstGeom>
        </p:spPr>
      </p:pic>
      <p:pic>
        <p:nvPicPr>
          <p:cNvPr id="11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79" y="2401873"/>
            <a:ext cx="1318261" cy="883288"/>
          </a:xfrm>
          <a:prstGeom prst="rect">
            <a:avLst/>
          </a:prstGeom>
        </p:spPr>
      </p:pic>
      <p:sp>
        <p:nvSpPr>
          <p:cNvPr id="14" name="내용 개체 틀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새로운</a:t>
            </a:r>
            <a:r>
              <a:rPr lang="en-US" altLang="ko-KR" dirty="0" smtClean="0"/>
              <a:t> Branch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 smtClean="0"/>
              <a:t>편집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Current branch </a:t>
            </a:r>
            <a:r>
              <a:rPr lang="ko-KR" altLang="en-US" dirty="0" smtClean="0"/>
              <a:t>탭을 선택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이름을 기입하고 </a:t>
            </a:r>
            <a:r>
              <a:rPr lang="en-US" altLang="ko-KR" dirty="0" smtClean="0"/>
              <a:t>Create branch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로컬 저장소에 있는 파일을 임의 편집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ko-KR" altLang="en-US" dirty="0"/>
              <a:t>추가 수정 삭제</a:t>
            </a:r>
            <a:r>
              <a:rPr lang="en-US" altLang="ko-KR" dirty="0"/>
              <a:t>)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기존에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있던 텍스트 파일 삭제 후 새로운 텍스트 파일을 추가함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" name="내용 개체 틀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2919"/>
            <a:ext cx="5181600" cy="2322073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531246" y="1558058"/>
            <a:ext cx="348534" cy="403353"/>
            <a:chOff x="226941" y="4079606"/>
            <a:chExt cx="359246" cy="405385"/>
          </a:xfrm>
        </p:grpSpPr>
        <p:sp>
          <p:nvSpPr>
            <p:cNvPr id="22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532075" y="1998520"/>
            <a:ext cx="348534" cy="403353"/>
            <a:chOff x="226941" y="4079606"/>
            <a:chExt cx="359246" cy="405385"/>
          </a:xfrm>
        </p:grpSpPr>
        <p:sp>
          <p:nvSpPr>
            <p:cNvPr id="28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221479" y="3003962"/>
            <a:ext cx="348534" cy="403353"/>
            <a:chOff x="226941" y="4079606"/>
            <a:chExt cx="359246" cy="405385"/>
          </a:xfrm>
        </p:grpSpPr>
        <p:sp>
          <p:nvSpPr>
            <p:cNvPr id="34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408347" y="4808094"/>
            <a:ext cx="348534" cy="403353"/>
            <a:chOff x="226941" y="4079606"/>
            <a:chExt cx="359246" cy="405385"/>
          </a:xfrm>
        </p:grpSpPr>
        <p:sp>
          <p:nvSpPr>
            <p:cNvPr id="40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2677999" y="1591817"/>
            <a:ext cx="1312887" cy="356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016525" y="2057596"/>
            <a:ext cx="581114" cy="232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623038" y="3052484"/>
            <a:ext cx="478801" cy="232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0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– Branch </a:t>
            </a:r>
            <a:r>
              <a:rPr lang="ko-KR" altLang="en-US" dirty="0"/>
              <a:t>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branch commit – push</a:t>
            </a:r>
          </a:p>
          <a:p>
            <a:pPr lvl="1">
              <a:lnSpc>
                <a:spcPct val="110000"/>
              </a:lnSpc>
              <a:buFont typeface="+mj-ea"/>
              <a:buAutoNum type="circleNumDbPlain"/>
            </a:pPr>
            <a:r>
              <a:rPr lang="en-US" altLang="ko-KR" dirty="0" smtClean="0"/>
              <a:t>Changes</a:t>
            </a:r>
            <a:r>
              <a:rPr lang="ko-KR" altLang="en-US" dirty="0" smtClean="0"/>
              <a:t> 탭에 삭제된 문서와 추가된 문서의 내역 확인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채</a:t>
            </a:r>
            <a:endParaRPr lang="en-US" altLang="ko-KR" dirty="0" smtClean="0"/>
          </a:p>
          <a:p>
            <a:pPr lvl="1">
              <a:lnSpc>
                <a:spcPct val="110000"/>
              </a:lnSpc>
              <a:buFont typeface="+mj-ea"/>
              <a:buAutoNum type="circleNumDbPlain"/>
            </a:pPr>
            <a:r>
              <a:rPr lang="en-US" altLang="ko-KR" dirty="0" smtClean="0"/>
              <a:t>Commit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 </a:t>
            </a:r>
            <a:r>
              <a:rPr lang="ko-KR" altLang="en-US" dirty="0" smtClean="0"/>
              <a:t>하나씩 가능하니 하나씩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>
              <a:buFont typeface="+mj-ea"/>
              <a:buAutoNum type="arabicPeriod"/>
            </a:pPr>
            <a:r>
              <a:rPr lang="en-US" altLang="ko-KR" dirty="0" smtClean="0"/>
              <a:t>Push </a:t>
            </a:r>
            <a:r>
              <a:rPr lang="en-US" altLang="ko-KR" dirty="0" err="1" smtClean="0"/>
              <a:t>my_newbranch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를 생성했으니 </a:t>
            </a:r>
            <a:r>
              <a:rPr lang="en-US" altLang="ko-KR" dirty="0" smtClean="0"/>
              <a:t>publish branch </a:t>
            </a:r>
            <a:r>
              <a:rPr lang="ko-KR" altLang="en-US" dirty="0" smtClean="0"/>
              <a:t>를 진행</a:t>
            </a:r>
            <a:endParaRPr lang="en-US" altLang="ko-KR" dirty="0" smtClean="0"/>
          </a:p>
          <a:p>
            <a:pPr lvl="1">
              <a:buFont typeface="+mj-ea"/>
              <a:buAutoNum type="arabicPeriod"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17244"/>
            <a:ext cx="5181600" cy="380932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32075" y="1998520"/>
            <a:ext cx="348534" cy="403353"/>
            <a:chOff x="226941" y="4079606"/>
            <a:chExt cx="359246" cy="405385"/>
          </a:xfrm>
        </p:grpSpPr>
        <p:sp>
          <p:nvSpPr>
            <p:cNvPr id="8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838200" y="2362130"/>
            <a:ext cx="1981912" cy="774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129283" y="2547541"/>
            <a:ext cx="348534" cy="403353"/>
            <a:chOff x="226941" y="4079606"/>
            <a:chExt cx="359246" cy="405385"/>
          </a:xfrm>
        </p:grpSpPr>
        <p:sp>
          <p:nvSpPr>
            <p:cNvPr id="15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0" name="내용 개체 틀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58" y="2938800"/>
            <a:ext cx="4450222" cy="208939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844043" y="4254018"/>
            <a:ext cx="880929" cy="283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47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의의</a:t>
            </a:r>
            <a:r>
              <a:rPr lang="en-US" altLang="ko-KR" dirty="0"/>
              <a:t>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ko-KR" altLang="ko-KR" dirty="0"/>
              <a:t>깃(git)은 프로그램 등의 소스 코드 관리를 위한 </a:t>
            </a:r>
            <a:r>
              <a:rPr lang="ko-KR" altLang="ko-KR" u="sng" dirty="0"/>
              <a:t>분산 버전 관리 시스템</a:t>
            </a:r>
            <a:r>
              <a:rPr lang="ko-KR" altLang="ko-KR" dirty="0"/>
              <a:t>입니다. 깃의 작업 폴더는 </a:t>
            </a:r>
            <a:r>
              <a:rPr lang="ko-KR" altLang="ko-KR" dirty="0" smtClean="0"/>
              <a:t>모</a:t>
            </a:r>
            <a:r>
              <a:rPr lang="ko-KR" altLang="en-US" dirty="0" smtClean="0"/>
              <a:t>든 것을</a:t>
            </a:r>
            <a:r>
              <a:rPr lang="ko-KR" altLang="ko-KR" dirty="0" smtClean="0"/>
              <a:t> </a:t>
            </a:r>
            <a:r>
              <a:rPr lang="ko-KR" altLang="ko-KR" dirty="0"/>
              <a:t>기록하고 있어서 추적이 </a:t>
            </a:r>
            <a:r>
              <a:rPr lang="ko-KR" altLang="ko-KR" dirty="0" smtClean="0"/>
              <a:t>가능</a:t>
            </a:r>
            <a:r>
              <a:rPr lang="ko-KR" altLang="en-US" dirty="0" smtClean="0"/>
              <a:t>한</a:t>
            </a:r>
            <a:r>
              <a:rPr lang="ko-KR" altLang="ko-KR" dirty="0" smtClean="0"/>
              <a:t>, </a:t>
            </a:r>
            <a:r>
              <a:rPr lang="ko-KR" altLang="ko-KR" dirty="0"/>
              <a:t>완전한 형태의 저장소입니다. </a:t>
            </a:r>
            <a:endParaRPr lang="en-US" altLang="ko-KR" dirty="0" smtClean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/>
              <a:t>사용 </a:t>
            </a:r>
            <a:r>
              <a:rPr lang="ko-KR" altLang="en-US" dirty="0"/>
              <a:t>목적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데이터의 버전 관리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협업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데이터 통합 관리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불특정 다수와의 커뮤니케이션 혹은 기술 지원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sz="2000" b="0" dirty="0" err="1"/>
              <a:t>Git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재수없고 멍청한 놈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자식</a:t>
            </a:r>
            <a:endParaRPr lang="en-US" altLang="ko-KR" sz="2000" b="0" dirty="0"/>
          </a:p>
          <a:p>
            <a:endParaRPr lang="ko-KR" altLang="en-US" dirty="0"/>
          </a:p>
        </p:txBody>
      </p:sp>
      <p:pic>
        <p:nvPicPr>
          <p:cNvPr id="21" name="Picture 2" descr="github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3" t="996" r="11470"/>
          <a:stretch/>
        </p:blipFill>
        <p:spPr bwMode="auto">
          <a:xfrm>
            <a:off x="887876" y="1767839"/>
            <a:ext cx="5101444" cy="43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0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– Branch </a:t>
            </a:r>
            <a:r>
              <a:rPr lang="ko-KR" altLang="en-US" dirty="0"/>
              <a:t>관리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altLang="ko-KR" sz="2200" dirty="0" smtClean="0"/>
          </a:p>
          <a:p>
            <a:pPr marL="514350" lvl="1" indent="-514350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altLang="ko-KR" sz="2200" dirty="0"/>
          </a:p>
          <a:p>
            <a:pPr marL="514350" lvl="1" indent="-514350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altLang="ko-KR" sz="2200" dirty="0" smtClean="0"/>
          </a:p>
          <a:p>
            <a:pPr marL="514350" lvl="1" indent="-51435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altLang="ko-KR" sz="2200" dirty="0" smtClean="0"/>
              <a:t>Branch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를 </a:t>
            </a:r>
            <a:r>
              <a:rPr lang="ko-KR" altLang="en-US" sz="2200" dirty="0" smtClean="0"/>
              <a:t>선택하면 </a:t>
            </a:r>
            <a:r>
              <a:rPr lang="ko-KR" altLang="en-US" sz="2200" dirty="0"/>
              <a:t>로컬 </a:t>
            </a:r>
            <a:r>
              <a:rPr lang="ko-KR" altLang="en-US" sz="2200" dirty="0" err="1"/>
              <a:t>레파지토리의</a:t>
            </a:r>
            <a:r>
              <a:rPr lang="ko-KR" altLang="en-US" sz="2200" dirty="0"/>
              <a:t> 파일들이 해당</a:t>
            </a:r>
            <a:r>
              <a:rPr lang="en-US" altLang="ko-KR" sz="2200" dirty="0"/>
              <a:t>branch</a:t>
            </a:r>
            <a:r>
              <a:rPr lang="ko-KR" altLang="en-US" sz="2200" dirty="0"/>
              <a:t>에 맞게 </a:t>
            </a:r>
            <a:r>
              <a:rPr lang="ko-KR" altLang="en-US" sz="2200" dirty="0" smtClean="0"/>
              <a:t>변경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추가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제거된다</a:t>
            </a:r>
            <a:r>
              <a:rPr lang="en-US" altLang="ko-KR" sz="2200" dirty="0" smtClean="0"/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Branch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Branch </a:t>
            </a:r>
            <a:r>
              <a:rPr lang="ko-KR" altLang="en-US" dirty="0" smtClean="0"/>
              <a:t>교체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3" name="내용 개체 틀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204"/>
            <a:ext cx="5181600" cy="1001115"/>
          </a:xfrm>
          <a:prstGeom prst="rect">
            <a:avLst/>
          </a:prstGeom>
        </p:spPr>
      </p:pic>
      <p:pic>
        <p:nvPicPr>
          <p:cNvPr id="14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08159"/>
            <a:ext cx="5181600" cy="16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7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 Android – </a:t>
            </a:r>
            <a:r>
              <a:rPr lang="ko-KR" altLang="en-US" dirty="0" smtClean="0"/>
              <a:t>원격 저장소 생성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7453" y="1466850"/>
            <a:ext cx="4703093" cy="47101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경로를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하위의 경로로 지정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/>
              <a:t>반드시 경로를 깃 하위의 폴더로 만들어야 하는 것은 아니다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모든 </a:t>
            </a:r>
            <a:r>
              <a:rPr lang="ko-KR" altLang="en-US" dirty="0" err="1" smtClean="0"/>
              <a:t>디렉토리는</a:t>
            </a:r>
            <a:r>
              <a:rPr lang="ko-KR" altLang="en-US" dirty="0" smtClean="0"/>
              <a:t> 원격 </a:t>
            </a:r>
            <a:r>
              <a:rPr lang="ko-KR" altLang="en-US" dirty="0" err="1" smtClean="0"/>
              <a:t>레파지토리와</a:t>
            </a:r>
            <a:r>
              <a:rPr lang="ko-KR" altLang="en-US" dirty="0" smtClean="0"/>
              <a:t> 연동 가능하지만 관리와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편의 측면에서 모아두는 것이다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덜 귀찮기 위해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" name="내용 개체 틀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1434"/>
            <a:ext cx="5181600" cy="362094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219407" y="3014062"/>
            <a:ext cx="359246" cy="405384"/>
            <a:chOff x="226941" y="4079599"/>
            <a:chExt cx="359246" cy="405384"/>
          </a:xfrm>
        </p:grpSpPr>
        <p:sp>
          <p:nvSpPr>
            <p:cNvPr id="2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875487" y="4050382"/>
            <a:ext cx="359246" cy="405384"/>
            <a:chOff x="226941" y="4079599"/>
            <a:chExt cx="359246" cy="405384"/>
          </a:xfrm>
        </p:grpSpPr>
        <p:sp>
          <p:nvSpPr>
            <p:cNvPr id="30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연동</a:t>
            </a:r>
            <a:r>
              <a:rPr lang="en-US" altLang="ko-KR" dirty="0" smtClean="0"/>
              <a:t>(remote add)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프로젝트 </a:t>
            </a:r>
            <a:r>
              <a:rPr lang="ko-KR" altLang="en-US" dirty="0"/>
              <a:t>폴</a:t>
            </a:r>
            <a:r>
              <a:rPr lang="ko-KR" altLang="en-US" dirty="0" smtClean="0"/>
              <a:t>더를 깃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)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[</a:t>
            </a:r>
            <a:r>
              <a:rPr lang="en-US" altLang="ko-KR" dirty="0"/>
              <a:t>VCS] - [Import into Version Control]-[Create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Reposiroty</a:t>
            </a:r>
            <a:r>
              <a:rPr lang="en-US" altLang="ko-KR" dirty="0" smtClean="0"/>
              <a:t>..]</a:t>
            </a:r>
            <a:r>
              <a:rPr lang="ko-KR" altLang="en-US" dirty="0" smtClean="0"/>
              <a:t>를 선택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ko-KR" altLang="en-US" b="0" dirty="0"/>
          </a:p>
          <a:p>
            <a:pPr lvl="1">
              <a:buAutoNum type="circleNumDbPlain"/>
            </a:pP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루트 폴더를 선택</a:t>
            </a:r>
            <a:endParaRPr lang="en-US" altLang="ko-KR" dirty="0" smtClean="0"/>
          </a:p>
          <a:p>
            <a:pPr lvl="1">
              <a:buAutoNum type="circleNumDbPlain"/>
            </a:pPr>
            <a:endParaRPr lang="en-US" altLang="ko-KR" dirty="0" smtClean="0"/>
          </a:p>
          <a:p>
            <a:pPr lvl="1">
              <a:buAutoNum type="circleNumDbPlain"/>
            </a:pPr>
            <a:r>
              <a:rPr lang="ko-KR" altLang="en-US" dirty="0" smtClean="0"/>
              <a:t>해당 메시지가 뜨는 이유는 선택한 ②의 폴더가 다른 원격 저장소와 경로가 중첩되었기 때문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진행해도 상관은 없으니 </a:t>
            </a:r>
            <a:r>
              <a:rPr lang="en-US" altLang="ko-KR" dirty="0" smtClean="0"/>
              <a:t>[yes]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2743200" lvl="6" indent="0">
              <a:buNone/>
            </a:pPr>
            <a:r>
              <a:rPr lang="en-US" altLang="ko-KR" dirty="0" smtClean="0"/>
              <a:t>&lt; </a:t>
            </a:r>
            <a:r>
              <a:rPr lang="ko-KR" altLang="en-US" dirty="0" smtClean="0"/>
              <a:t>깃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만든 모습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marL="2743200" lvl="6" indent="0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1466193"/>
            <a:ext cx="4937760" cy="25124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5137"/>
            <a:ext cx="3391694" cy="28415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28" y="4894069"/>
            <a:ext cx="4443072" cy="110132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290267" y="2482361"/>
            <a:ext cx="359246" cy="405384"/>
            <a:chOff x="226941" y="4079599"/>
            <a:chExt cx="359246" cy="405384"/>
          </a:xfrm>
        </p:grpSpPr>
        <p:sp>
          <p:nvSpPr>
            <p:cNvPr id="1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534047" y="4168676"/>
            <a:ext cx="359246" cy="405384"/>
            <a:chOff x="226941" y="4079599"/>
            <a:chExt cx="359246" cy="405384"/>
          </a:xfrm>
        </p:grpSpPr>
        <p:sp>
          <p:nvSpPr>
            <p:cNvPr id="2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095707" y="5607225"/>
            <a:ext cx="359246" cy="405384"/>
            <a:chOff x="226941" y="4079599"/>
            <a:chExt cx="359246" cy="405384"/>
          </a:xfrm>
        </p:grpSpPr>
        <p:sp>
          <p:nvSpPr>
            <p:cNvPr id="27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388" y="5310087"/>
            <a:ext cx="1928782" cy="5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3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레파지토리</a:t>
            </a:r>
            <a:r>
              <a:rPr lang="ko-KR" altLang="en-US" dirty="0"/>
              <a:t> 연동</a:t>
            </a:r>
            <a:r>
              <a:rPr lang="en-US" altLang="ko-KR" dirty="0"/>
              <a:t>(remote add)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Local</a:t>
            </a:r>
            <a:r>
              <a:rPr lang="ko-KR" altLang="en-US" dirty="0" smtClean="0"/>
              <a:t> 과 </a:t>
            </a:r>
            <a:r>
              <a:rPr lang="en-US" altLang="ko-KR" dirty="0" smtClean="0"/>
              <a:t>Remote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의 연동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웹상에서</a:t>
            </a:r>
            <a:r>
              <a:rPr lang="ko-KR" altLang="en-US" dirty="0" smtClean="0"/>
              <a:t> ①의 버튼으로 원격 저장소를 로컬로 가져올 수 있다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에서 로컬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경로를 지정한다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또는 </a:t>
            </a:r>
            <a:r>
              <a:rPr lang="en-US" altLang="ko-KR" dirty="0" smtClean="0"/>
              <a:t>Bash </a:t>
            </a:r>
            <a:r>
              <a:rPr lang="ko-KR" altLang="en-US" dirty="0" smtClean="0"/>
              <a:t>에서 로컬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이동한 다음 </a:t>
            </a:r>
            <a:r>
              <a:rPr lang="en-US" altLang="ko-KR" dirty="0" smtClean="0"/>
              <a:t>remote add </a:t>
            </a:r>
            <a:r>
              <a:rPr lang="ko-KR" altLang="en-US" dirty="0" smtClean="0"/>
              <a:t>명령을 통해 지정해줄 수 있다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dirty="0" smtClean="0"/>
              <a:t>로컬과 원격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프로젝트 명이 꼭 같아야 하는 것은 아니라는 의미지만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위해 같게 하는 것이 좋다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46" y="4315411"/>
            <a:ext cx="5181600" cy="1781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16" y="1506986"/>
            <a:ext cx="5105400" cy="606016"/>
          </a:xfrm>
          <a:prstGeom prst="rect">
            <a:avLst/>
          </a:prstGeom>
        </p:spPr>
      </p:pic>
      <p:pic>
        <p:nvPicPr>
          <p:cNvPr id="9" name="내용 개체 틀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298" y="2162837"/>
            <a:ext cx="3053403" cy="213935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80216" y="1833665"/>
            <a:ext cx="359246" cy="405384"/>
            <a:chOff x="226941" y="4079599"/>
            <a:chExt cx="359246" cy="405384"/>
          </a:xfrm>
        </p:grpSpPr>
        <p:sp>
          <p:nvSpPr>
            <p:cNvPr id="12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938186" y="3372548"/>
            <a:ext cx="359246" cy="405384"/>
            <a:chOff x="226941" y="4079599"/>
            <a:chExt cx="359246" cy="405384"/>
          </a:xfrm>
        </p:grpSpPr>
        <p:sp>
          <p:nvSpPr>
            <p:cNvPr id="18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389546" y="4736223"/>
            <a:ext cx="359246" cy="405384"/>
            <a:chOff x="226941" y="4079599"/>
            <a:chExt cx="359246" cy="405384"/>
          </a:xfrm>
        </p:grpSpPr>
        <p:sp>
          <p:nvSpPr>
            <p:cNvPr id="2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95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레파지토리</a:t>
            </a:r>
            <a:r>
              <a:rPr lang="ko-KR" altLang="en-US" dirty="0"/>
              <a:t> 연동</a:t>
            </a:r>
            <a:r>
              <a:rPr lang="en-US" altLang="ko-KR" dirty="0"/>
              <a:t>(remote add)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연동 결과</a:t>
            </a:r>
            <a:endParaRPr lang="en-US" altLang="ko-KR" dirty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원격 </a:t>
            </a:r>
            <a:r>
              <a:rPr lang="ko-KR" altLang="en-US" dirty="0" err="1" smtClean="0"/>
              <a:t>레퍼지토리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로컬 </a:t>
            </a:r>
            <a:r>
              <a:rPr lang="ko-KR" altLang="en-US" dirty="0" err="1" smtClean="0"/>
              <a:t>레퍼지토리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테스트 결과 이상 없음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25</a:t>
            </a:fld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38200" y="1384675"/>
            <a:ext cx="5181601" cy="4686451"/>
            <a:chOff x="838200" y="1384675"/>
            <a:chExt cx="5181601" cy="4686451"/>
          </a:xfrm>
        </p:grpSpPr>
        <p:grpSp>
          <p:nvGrpSpPr>
            <p:cNvPr id="24" name="그룹 23"/>
            <p:cNvGrpSpPr/>
            <p:nvPr/>
          </p:nvGrpSpPr>
          <p:grpSpPr>
            <a:xfrm>
              <a:off x="838200" y="1384675"/>
              <a:ext cx="5181601" cy="4686451"/>
              <a:chOff x="838200" y="1384675"/>
              <a:chExt cx="5181601" cy="4686451"/>
            </a:xfrm>
          </p:grpSpPr>
          <p:pic>
            <p:nvPicPr>
              <p:cNvPr id="25" name="내용 개체 틀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572687"/>
                <a:ext cx="5181600" cy="4498439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1" y="1384675"/>
                <a:ext cx="5181600" cy="287276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4154887" y="3618886"/>
              <a:ext cx="359246" cy="405384"/>
              <a:chOff x="226941" y="4079599"/>
              <a:chExt cx="359246" cy="405384"/>
            </a:xfrm>
          </p:grpSpPr>
          <p:sp>
            <p:nvSpPr>
              <p:cNvPr id="8" name="object 12"/>
              <p:cNvSpPr/>
              <p:nvPr/>
            </p:nvSpPr>
            <p:spPr>
              <a:xfrm>
                <a:off x="265179" y="4116175"/>
                <a:ext cx="291084" cy="29108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3"/>
              <p:cNvSpPr/>
              <p:nvPr/>
            </p:nvSpPr>
            <p:spPr>
              <a:xfrm>
                <a:off x="231650" y="4079599"/>
                <a:ext cx="353567" cy="40538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4"/>
              <p:cNvSpPr/>
              <p:nvPr/>
            </p:nvSpPr>
            <p:spPr>
              <a:xfrm>
                <a:off x="320804" y="4148941"/>
                <a:ext cx="180340" cy="180340"/>
              </a:xfrm>
              <a:custGeom>
                <a:avLst/>
                <a:gdLst/>
                <a:ahLst/>
                <a:cxnLst/>
                <a:rect l="l" t="t" r="r" b="b"/>
                <a:pathLst>
                  <a:path w="180339" h="180339">
                    <a:moveTo>
                      <a:pt x="89915" y="0"/>
                    </a:moveTo>
                    <a:lnTo>
                      <a:pt x="54917" y="7066"/>
                    </a:lnTo>
                    <a:lnTo>
                      <a:pt x="26336" y="26336"/>
                    </a:lnTo>
                    <a:lnTo>
                      <a:pt x="7066" y="54917"/>
                    </a:lnTo>
                    <a:lnTo>
                      <a:pt x="0" y="89915"/>
                    </a:lnTo>
                    <a:lnTo>
                      <a:pt x="7066" y="124914"/>
                    </a:lnTo>
                    <a:lnTo>
                      <a:pt x="26336" y="153495"/>
                    </a:lnTo>
                    <a:lnTo>
                      <a:pt x="54917" y="172765"/>
                    </a:lnTo>
                    <a:lnTo>
                      <a:pt x="89915" y="179832"/>
                    </a:lnTo>
                    <a:lnTo>
                      <a:pt x="124914" y="172765"/>
                    </a:lnTo>
                    <a:lnTo>
                      <a:pt x="153495" y="153495"/>
                    </a:lnTo>
                    <a:lnTo>
                      <a:pt x="172765" y="124914"/>
                    </a:lnTo>
                    <a:lnTo>
                      <a:pt x="179831" y="89915"/>
                    </a:lnTo>
                    <a:lnTo>
                      <a:pt x="172765" y="54917"/>
                    </a:lnTo>
                    <a:lnTo>
                      <a:pt x="153495" y="26336"/>
                    </a:lnTo>
                    <a:lnTo>
                      <a:pt x="124914" y="7066"/>
                    </a:lnTo>
                    <a:lnTo>
                      <a:pt x="89915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5"/>
              <p:cNvSpPr/>
              <p:nvPr/>
            </p:nvSpPr>
            <p:spPr>
              <a:xfrm>
                <a:off x="320804" y="4148941"/>
                <a:ext cx="180340" cy="180340"/>
              </a:xfrm>
              <a:custGeom>
                <a:avLst/>
                <a:gdLst/>
                <a:ahLst/>
                <a:cxnLst/>
                <a:rect l="l" t="t" r="r" b="b"/>
                <a:pathLst>
                  <a:path w="180339" h="180339">
                    <a:moveTo>
                      <a:pt x="0" y="89915"/>
                    </a:moveTo>
                    <a:lnTo>
                      <a:pt x="7066" y="54917"/>
                    </a:lnTo>
                    <a:lnTo>
                      <a:pt x="26336" y="26336"/>
                    </a:lnTo>
                    <a:lnTo>
                      <a:pt x="54917" y="7066"/>
                    </a:lnTo>
                    <a:lnTo>
                      <a:pt x="89915" y="0"/>
                    </a:lnTo>
                    <a:lnTo>
                      <a:pt x="124914" y="7066"/>
                    </a:lnTo>
                    <a:lnTo>
                      <a:pt x="153495" y="26336"/>
                    </a:lnTo>
                    <a:lnTo>
                      <a:pt x="172765" y="54917"/>
                    </a:lnTo>
                    <a:lnTo>
                      <a:pt x="179831" y="89915"/>
                    </a:lnTo>
                    <a:lnTo>
                      <a:pt x="172765" y="124914"/>
                    </a:lnTo>
                    <a:lnTo>
                      <a:pt x="153495" y="153495"/>
                    </a:lnTo>
                    <a:lnTo>
                      <a:pt x="124914" y="172765"/>
                    </a:lnTo>
                    <a:lnTo>
                      <a:pt x="89915" y="179832"/>
                    </a:lnTo>
                    <a:lnTo>
                      <a:pt x="54917" y="172765"/>
                    </a:lnTo>
                    <a:lnTo>
                      <a:pt x="26336" y="153495"/>
                    </a:lnTo>
                    <a:lnTo>
                      <a:pt x="7066" y="124914"/>
                    </a:lnTo>
                    <a:lnTo>
                      <a:pt x="0" y="89915"/>
                    </a:lnTo>
                    <a:close/>
                  </a:path>
                </a:pathLst>
              </a:custGeom>
              <a:ln w="25908">
                <a:solidFill>
                  <a:srgbClr val="ACBDC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26941" y="4116000"/>
                <a:ext cx="359246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1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lang="en-US" altLang="ko-KR" sz="1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2150827" y="1388094"/>
              <a:ext cx="359246" cy="405384"/>
              <a:chOff x="226941" y="4079599"/>
              <a:chExt cx="359246" cy="405384"/>
            </a:xfrm>
          </p:grpSpPr>
          <p:sp>
            <p:nvSpPr>
              <p:cNvPr id="14" name="object 12"/>
              <p:cNvSpPr/>
              <p:nvPr/>
            </p:nvSpPr>
            <p:spPr>
              <a:xfrm>
                <a:off x="265179" y="4116175"/>
                <a:ext cx="291084" cy="29108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3"/>
              <p:cNvSpPr/>
              <p:nvPr/>
            </p:nvSpPr>
            <p:spPr>
              <a:xfrm>
                <a:off x="231650" y="4079599"/>
                <a:ext cx="353567" cy="40538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4"/>
              <p:cNvSpPr/>
              <p:nvPr/>
            </p:nvSpPr>
            <p:spPr>
              <a:xfrm>
                <a:off x="320804" y="4148941"/>
                <a:ext cx="180340" cy="180340"/>
              </a:xfrm>
              <a:custGeom>
                <a:avLst/>
                <a:gdLst/>
                <a:ahLst/>
                <a:cxnLst/>
                <a:rect l="l" t="t" r="r" b="b"/>
                <a:pathLst>
                  <a:path w="180339" h="180339">
                    <a:moveTo>
                      <a:pt x="89915" y="0"/>
                    </a:moveTo>
                    <a:lnTo>
                      <a:pt x="54917" y="7066"/>
                    </a:lnTo>
                    <a:lnTo>
                      <a:pt x="26336" y="26336"/>
                    </a:lnTo>
                    <a:lnTo>
                      <a:pt x="7066" y="54917"/>
                    </a:lnTo>
                    <a:lnTo>
                      <a:pt x="0" y="89915"/>
                    </a:lnTo>
                    <a:lnTo>
                      <a:pt x="7066" y="124914"/>
                    </a:lnTo>
                    <a:lnTo>
                      <a:pt x="26336" y="153495"/>
                    </a:lnTo>
                    <a:lnTo>
                      <a:pt x="54917" y="172765"/>
                    </a:lnTo>
                    <a:lnTo>
                      <a:pt x="89915" y="179832"/>
                    </a:lnTo>
                    <a:lnTo>
                      <a:pt x="124914" y="172765"/>
                    </a:lnTo>
                    <a:lnTo>
                      <a:pt x="153495" y="153495"/>
                    </a:lnTo>
                    <a:lnTo>
                      <a:pt x="172765" y="124914"/>
                    </a:lnTo>
                    <a:lnTo>
                      <a:pt x="179831" y="89915"/>
                    </a:lnTo>
                    <a:lnTo>
                      <a:pt x="172765" y="54917"/>
                    </a:lnTo>
                    <a:lnTo>
                      <a:pt x="153495" y="26336"/>
                    </a:lnTo>
                    <a:lnTo>
                      <a:pt x="124914" y="7066"/>
                    </a:lnTo>
                    <a:lnTo>
                      <a:pt x="89915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/>
              <p:cNvSpPr/>
              <p:nvPr/>
            </p:nvSpPr>
            <p:spPr>
              <a:xfrm>
                <a:off x="320804" y="4148941"/>
                <a:ext cx="180340" cy="180340"/>
              </a:xfrm>
              <a:custGeom>
                <a:avLst/>
                <a:gdLst/>
                <a:ahLst/>
                <a:cxnLst/>
                <a:rect l="l" t="t" r="r" b="b"/>
                <a:pathLst>
                  <a:path w="180339" h="180339">
                    <a:moveTo>
                      <a:pt x="0" y="89915"/>
                    </a:moveTo>
                    <a:lnTo>
                      <a:pt x="7066" y="54917"/>
                    </a:lnTo>
                    <a:lnTo>
                      <a:pt x="26336" y="26336"/>
                    </a:lnTo>
                    <a:lnTo>
                      <a:pt x="54917" y="7066"/>
                    </a:lnTo>
                    <a:lnTo>
                      <a:pt x="89915" y="0"/>
                    </a:lnTo>
                    <a:lnTo>
                      <a:pt x="124914" y="7066"/>
                    </a:lnTo>
                    <a:lnTo>
                      <a:pt x="153495" y="26336"/>
                    </a:lnTo>
                    <a:lnTo>
                      <a:pt x="172765" y="54917"/>
                    </a:lnTo>
                    <a:lnTo>
                      <a:pt x="179831" y="89915"/>
                    </a:lnTo>
                    <a:lnTo>
                      <a:pt x="172765" y="124914"/>
                    </a:lnTo>
                    <a:lnTo>
                      <a:pt x="153495" y="153495"/>
                    </a:lnTo>
                    <a:lnTo>
                      <a:pt x="124914" y="172765"/>
                    </a:lnTo>
                    <a:lnTo>
                      <a:pt x="89915" y="179832"/>
                    </a:lnTo>
                    <a:lnTo>
                      <a:pt x="54917" y="172765"/>
                    </a:lnTo>
                    <a:lnTo>
                      <a:pt x="26336" y="153495"/>
                    </a:lnTo>
                    <a:lnTo>
                      <a:pt x="7066" y="124914"/>
                    </a:lnTo>
                    <a:lnTo>
                      <a:pt x="0" y="89915"/>
                    </a:lnTo>
                    <a:close/>
                  </a:path>
                </a:pathLst>
              </a:custGeom>
              <a:ln w="25908">
                <a:solidFill>
                  <a:srgbClr val="ACBDC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26941" y="4116000"/>
                <a:ext cx="359246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1000" b="1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lang="en-US" altLang="ko-KR" sz="1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843" y="3077416"/>
            <a:ext cx="3832509" cy="20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55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 smtClean="0"/>
              <a:t>– Tip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32485"/>
            <a:ext cx="5181600" cy="457884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DeskTop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레파지토리가</a:t>
            </a:r>
            <a:r>
              <a:rPr lang="ko-KR" altLang="en-US" dirty="0" smtClean="0"/>
              <a:t> 보이지 않는다면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Add Local Repository</a:t>
            </a:r>
            <a:r>
              <a:rPr lang="ko-KR" altLang="en-US" dirty="0" smtClean="0"/>
              <a:t>로 추가할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318"/>
            <a:ext cx="5181600" cy="34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커밋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최초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err="1" smtClean="0"/>
              <a:t>커밋은</a:t>
            </a:r>
            <a:r>
              <a:rPr lang="ko-KR" altLang="en-US" dirty="0" smtClean="0"/>
              <a:t> 변경 사항을 원격 </a:t>
            </a:r>
            <a:r>
              <a:rPr lang="ko-KR" altLang="en-US" dirty="0" err="1" smtClean="0"/>
              <a:t>레파지토리에</a:t>
            </a:r>
            <a:r>
              <a:rPr lang="ko-KR" altLang="en-US" dirty="0" smtClean="0"/>
              <a:t> 저장</a:t>
            </a:r>
            <a:r>
              <a:rPr lang="en-US" altLang="ko-KR" dirty="0" smtClean="0"/>
              <a:t>(push) </a:t>
            </a:r>
            <a:r>
              <a:rPr lang="ko-KR" altLang="en-US" dirty="0" smtClean="0"/>
              <a:t>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로컬 </a:t>
            </a:r>
            <a:r>
              <a:rPr lang="ko-KR" altLang="en-US" dirty="0" err="1" smtClean="0"/>
              <a:t>레파지토리에</a:t>
            </a:r>
            <a:r>
              <a:rPr lang="ko-KR" altLang="en-US" dirty="0" smtClean="0"/>
              <a:t> 저장하는 것을 말한다</a:t>
            </a:r>
            <a:r>
              <a:rPr lang="en-US" altLang="ko-KR" dirty="0" smtClean="0"/>
              <a:t>. 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원격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로컬 </a:t>
            </a:r>
            <a:r>
              <a:rPr lang="ko-KR" altLang="en-US" dirty="0" err="1" smtClean="0"/>
              <a:t>레파지토리간</a:t>
            </a:r>
            <a:r>
              <a:rPr lang="ko-KR" altLang="en-US" dirty="0" smtClean="0"/>
              <a:t> 연동이 이루어 진 이후 소스 변경이 발생하면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할 수 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Ctrl + k </a:t>
            </a:r>
            <a:r>
              <a:rPr lang="ko-KR" altLang="en-US" dirty="0" smtClean="0"/>
              <a:t>버튼 또는 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폴더를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Commit Directory </a:t>
            </a:r>
            <a:r>
              <a:rPr lang="ko-KR" altLang="en-US" dirty="0" smtClean="0"/>
              <a:t>를 선택하여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진행 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83640"/>
            <a:ext cx="5181600" cy="46765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8200" y="1483641"/>
            <a:ext cx="731520" cy="383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7829" y="1466850"/>
            <a:ext cx="4582341" cy="47101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최초 </a:t>
            </a:r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커밋할</a:t>
            </a:r>
            <a:r>
              <a:rPr lang="ko-KR" altLang="en-US" dirty="0" smtClean="0"/>
              <a:t> 파일을 선택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커밋에</a:t>
            </a:r>
            <a:r>
              <a:rPr lang="ko-KR" altLang="en-US" dirty="0" smtClean="0"/>
              <a:t> 대한 메시지를 입력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 </a:t>
            </a:r>
            <a:r>
              <a:rPr lang="ko-KR" altLang="en-US" dirty="0" err="1" smtClean="0"/>
              <a:t>기입시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불가</a:t>
            </a:r>
            <a:r>
              <a:rPr lang="en-US" altLang="ko-KR" dirty="0" smtClean="0"/>
              <a:t>)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①의 파일을 선택하여 상세 내용을 확인할 수 있다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Commit / Commit and Push  </a:t>
            </a:r>
            <a:r>
              <a:rPr lang="ko-KR" altLang="en-US" dirty="0" smtClean="0"/>
              <a:t>명령 선택 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원격 </a:t>
            </a:r>
            <a:r>
              <a:rPr lang="ko-KR" altLang="en-US" dirty="0" err="1" smtClean="0"/>
              <a:t>레파지토리에는</a:t>
            </a:r>
            <a:r>
              <a:rPr lang="ko-KR" altLang="en-US" dirty="0" smtClean="0"/>
              <a:t> 반영되지 않은 상태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73480" y="1925600"/>
            <a:ext cx="2621280" cy="1130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73480" y="3189942"/>
            <a:ext cx="2621280" cy="1343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73480" y="5097780"/>
            <a:ext cx="4480560" cy="693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44340" y="5875020"/>
            <a:ext cx="70104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784691" y="1763478"/>
            <a:ext cx="359246" cy="405384"/>
            <a:chOff x="226941" y="4079599"/>
            <a:chExt cx="359246" cy="405384"/>
          </a:xfrm>
        </p:grpSpPr>
        <p:sp>
          <p:nvSpPr>
            <p:cNvPr id="13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751265" y="3134867"/>
            <a:ext cx="359246" cy="405384"/>
            <a:chOff x="226941" y="4079599"/>
            <a:chExt cx="359246" cy="405384"/>
          </a:xfrm>
        </p:grpSpPr>
        <p:sp>
          <p:nvSpPr>
            <p:cNvPr id="19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327859" y="4805066"/>
            <a:ext cx="359246" cy="405384"/>
            <a:chOff x="226941" y="4079599"/>
            <a:chExt cx="359246" cy="405384"/>
          </a:xfrm>
        </p:grpSpPr>
        <p:sp>
          <p:nvSpPr>
            <p:cNvPr id="25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45380" y="5813489"/>
            <a:ext cx="359246" cy="405384"/>
            <a:chOff x="226941" y="4079599"/>
            <a:chExt cx="359246" cy="405384"/>
          </a:xfrm>
        </p:grpSpPr>
        <p:sp>
          <p:nvSpPr>
            <p:cNvPr id="3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092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22765"/>
            <a:ext cx="5181600" cy="459828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pPr marL="74295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현재 작업하고 있는 파일에 변동이 생기면 해당 부분이 파란색으로 변한다</a:t>
            </a:r>
            <a:r>
              <a:rPr lang="en-US" altLang="ko-KR" dirty="0" smtClean="0"/>
              <a:t>.</a:t>
            </a:r>
          </a:p>
          <a:p>
            <a:pPr marL="74295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로컬 </a:t>
            </a:r>
            <a:r>
              <a:rPr lang="ko-KR" altLang="en-US" dirty="0" err="1" smtClean="0"/>
              <a:t>레퍼지토리에</a:t>
            </a:r>
            <a:r>
              <a:rPr lang="ko-KR" altLang="en-US" dirty="0" smtClean="0"/>
              <a:t> 저장된 파일에 변경 사항이 있다는 의미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10640" y="1714500"/>
            <a:ext cx="3246120" cy="2727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altLang="ko-KR" b="0" dirty="0" smtClean="0"/>
          </a:p>
          <a:p>
            <a:endParaRPr lang="en-US" altLang="ko-KR" b="0" dirty="0" smtClean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구조 </a:t>
            </a:r>
            <a:r>
              <a:rPr lang="en-US" altLang="ko-KR" dirty="0"/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로컬 </a:t>
            </a:r>
            <a:r>
              <a:rPr lang="ko-KR" altLang="en-US" dirty="0" err="1"/>
              <a:t>레파지토리</a:t>
            </a:r>
            <a:r>
              <a:rPr lang="en-US" altLang="ko-KR" dirty="0"/>
              <a:t>,</a:t>
            </a:r>
            <a:r>
              <a:rPr lang="ko-KR" altLang="en-US" dirty="0"/>
              <a:t> 원격 </a:t>
            </a:r>
            <a:r>
              <a:rPr lang="ko-KR" altLang="en-US" dirty="0" err="1"/>
              <a:t>레파지토리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작동 단계 </a:t>
            </a:r>
            <a:r>
              <a:rPr lang="en-US" altLang="ko-KR" dirty="0"/>
              <a:t>: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원격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로컬 저장소 생성 </a:t>
            </a:r>
            <a:r>
              <a:rPr lang="en-US" altLang="ko-KR" dirty="0" smtClean="0"/>
              <a:t>&gt;  Remote</a:t>
            </a:r>
            <a:r>
              <a:rPr lang="ko-KR" altLang="en-US" dirty="0" smtClean="0"/>
              <a:t> </a:t>
            </a:r>
            <a:r>
              <a:rPr lang="en-US" altLang="ko-KR" dirty="0"/>
              <a:t>add </a:t>
            </a:r>
            <a:r>
              <a:rPr lang="en-US" altLang="ko-KR" dirty="0" smtClean="0"/>
              <a:t>&gt; </a:t>
            </a:r>
            <a:r>
              <a:rPr lang="en-US" altLang="ko-KR" dirty="0"/>
              <a:t>add  </a:t>
            </a:r>
            <a:r>
              <a:rPr lang="en-US" altLang="ko-KR" dirty="0" smtClean="0"/>
              <a:t>&gt; </a:t>
            </a:r>
            <a:r>
              <a:rPr lang="en-US" altLang="ko-KR" dirty="0"/>
              <a:t>commit </a:t>
            </a:r>
            <a:r>
              <a:rPr lang="en-US" altLang="ko-KR" dirty="0" smtClean="0"/>
              <a:t>&gt; push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remote add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로컬</a:t>
            </a:r>
            <a:r>
              <a:rPr lang="en-US" altLang="ko-KR" dirty="0" smtClean="0"/>
              <a:t> /</a:t>
            </a:r>
            <a:r>
              <a:rPr lang="ko-KR" altLang="en-US" dirty="0" smtClean="0"/>
              <a:t>원격 </a:t>
            </a:r>
            <a:r>
              <a:rPr lang="ko-KR" altLang="en-US" dirty="0" err="1" smtClean="0"/>
              <a:t>레파지도리</a:t>
            </a:r>
            <a:r>
              <a:rPr lang="ko-KR" altLang="en-US" dirty="0" smtClean="0"/>
              <a:t> 연동</a:t>
            </a:r>
            <a:endParaRPr lang="en-US" altLang="ko-KR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Add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스테이징</a:t>
            </a:r>
            <a:r>
              <a:rPr lang="ko-KR" altLang="en-US" dirty="0"/>
              <a:t> </a:t>
            </a:r>
            <a:r>
              <a:rPr lang="ko-KR" altLang="en-US" dirty="0" smtClean="0"/>
              <a:t>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스테이지별로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하기 전에 독립된 시점으로 </a:t>
            </a:r>
            <a:r>
              <a:rPr lang="en-US" altLang="ko-KR" dirty="0" smtClean="0"/>
              <a:t>Staging</a:t>
            </a:r>
            <a:r>
              <a:rPr lang="ko-KR" altLang="en-US" dirty="0" smtClean="0"/>
              <a:t>을 해야 </a:t>
            </a:r>
            <a:r>
              <a:rPr lang="ko-KR" altLang="en-US" dirty="0" err="1" smtClean="0"/>
              <a:t>커밋이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툴을 사용시 생략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Commit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로컬</a:t>
            </a:r>
            <a:r>
              <a:rPr lang="en-US" altLang="ko-KR" dirty="0"/>
              <a:t> </a:t>
            </a:r>
            <a:r>
              <a:rPr lang="ko-KR" altLang="en-US" dirty="0" err="1"/>
              <a:t>레파지토리에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원격 </a:t>
            </a:r>
            <a:r>
              <a:rPr lang="ko-KR" altLang="en-US" dirty="0" err="1"/>
              <a:t>레파지토리에</a:t>
            </a:r>
            <a:r>
              <a:rPr lang="ko-KR" altLang="en-US" dirty="0"/>
              <a:t> 저장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8" name="Picture 2" descr="https://t1.daumcdn.net/cfile/tistory/2551D04F58C69344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753747"/>
            <a:ext cx="1905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5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pPr marL="742950" lvl="1" indent="-342900">
              <a:buFont typeface="Wingdings" panose="05000000000000000000" pitchFamily="2" charset="2"/>
              <a:buChar char="Ø"/>
            </a:pPr>
            <a:r>
              <a:rPr lang="en-US" altLang="ko-KR" dirty="0" smtClean="0"/>
              <a:t>Ctrl + k </a:t>
            </a:r>
            <a:r>
              <a:rPr lang="ko-KR" altLang="en-US" dirty="0" smtClean="0"/>
              <a:t>혹은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우클릭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- commit</a:t>
            </a:r>
            <a:r>
              <a:rPr lang="ko-KR" altLang="en-US" dirty="0" smtClean="0"/>
              <a:t>을 통해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진행할 수 있다</a:t>
            </a:r>
            <a:r>
              <a:rPr lang="en-US" altLang="ko-KR" dirty="0" smtClean="0"/>
              <a:t>. </a:t>
            </a:r>
          </a:p>
          <a:p>
            <a:pPr marL="74295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변경 이력을 체크할 수 있으며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커밋만</a:t>
            </a:r>
            <a:r>
              <a:rPr lang="ko-KR" altLang="en-US" dirty="0" smtClean="0"/>
              <a:t> 하거나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커밋과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푸시를</a:t>
            </a:r>
            <a:r>
              <a:rPr lang="ko-KR" altLang="en-US" dirty="0" smtClean="0"/>
              <a:t> 함께 진행할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6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3839" y="1466850"/>
            <a:ext cx="4450322" cy="47101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7299" y="4251960"/>
            <a:ext cx="4396861" cy="1925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34" y="3009900"/>
            <a:ext cx="1747257" cy="2138153"/>
          </a:xfrm>
          <a:prstGeom prst="rect">
            <a:avLst/>
          </a:prstGeom>
        </p:spPr>
      </p:pic>
      <p:pic>
        <p:nvPicPr>
          <p:cNvPr id="9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45" y="1786442"/>
            <a:ext cx="5076755" cy="40702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푸시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푸시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프로젝트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Repository – Push </a:t>
            </a:r>
            <a:br>
              <a:rPr lang="en-US" altLang="ko-KR" dirty="0" smtClean="0"/>
            </a:br>
            <a:r>
              <a:rPr lang="ko-KR" altLang="en-US" dirty="0" smtClean="0"/>
              <a:t>또는</a:t>
            </a:r>
            <a:r>
              <a:rPr lang="en-US" altLang="ko-KR" dirty="0" smtClean="0"/>
              <a:t> VCS –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Push</a:t>
            </a:r>
            <a:br>
              <a:rPr lang="en-US" altLang="ko-KR" dirty="0" smtClean="0"/>
            </a:br>
            <a:r>
              <a:rPr lang="ko-KR" altLang="en-US" dirty="0" smtClean="0"/>
              <a:t>또는</a:t>
            </a:r>
            <a:r>
              <a:rPr lang="en-US" altLang="ko-KR" dirty="0" smtClean="0"/>
              <a:t> Ctrl</a:t>
            </a:r>
            <a:r>
              <a:rPr lang="ko-KR" altLang="en-US" dirty="0" smtClean="0"/>
              <a:t> </a:t>
            </a:r>
            <a:r>
              <a:rPr lang="en-US" altLang="ko-KR" dirty="0" smtClean="0"/>
              <a:t>+ K </a:t>
            </a:r>
            <a:r>
              <a:rPr lang="ko-KR" altLang="en-US" dirty="0" smtClean="0"/>
              <a:t>를 통해 </a:t>
            </a:r>
            <a:r>
              <a:rPr lang="ko-KR" altLang="en-US" dirty="0" err="1" smtClean="0"/>
              <a:t>푸시를</a:t>
            </a:r>
            <a:r>
              <a:rPr lang="ko-KR" altLang="en-US" dirty="0" smtClean="0"/>
              <a:t>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130902" y="1706641"/>
            <a:ext cx="366678" cy="228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3022" y="2125741"/>
            <a:ext cx="366678" cy="228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푸시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0260" y="1466850"/>
            <a:ext cx="4777480" cy="47101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푸시</a:t>
            </a:r>
            <a:r>
              <a:rPr lang="ko-KR" altLang="en-US" dirty="0" smtClean="0"/>
              <a:t> 시점에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이력과 함께 서버에 반영됨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480476"/>
            <a:ext cx="5181600" cy="32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68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시점 변경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smtClean="0"/>
              <a:t>내역 관광하기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 </a:t>
            </a:r>
            <a:r>
              <a:rPr lang="en-US" altLang="ko-KR" dirty="0"/>
              <a:t>VCS – </a:t>
            </a:r>
            <a:r>
              <a:rPr lang="en-US" altLang="ko-KR" dirty="0" err="1" smtClean="0"/>
              <a:t>LocalHistory-Showhistory</a:t>
            </a:r>
            <a:endParaRPr lang="ko-KR" altLang="en-US" dirty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95" y="1516693"/>
            <a:ext cx="4095763" cy="3123887"/>
          </a:xfrm>
          <a:prstGeom prst="rect">
            <a:avLst/>
          </a:prstGeom>
        </p:spPr>
      </p:pic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좌측 </a:t>
            </a:r>
            <a:r>
              <a:rPr lang="ko-KR" altLang="en-US" dirty="0" err="1"/>
              <a:t>히스토리에서</a:t>
            </a:r>
            <a:r>
              <a:rPr lang="ko-KR" altLang="en-US" dirty="0"/>
              <a:t> 클릭 </a:t>
            </a:r>
            <a:r>
              <a:rPr lang="ko-KR" altLang="en-US" dirty="0" smtClean="0"/>
              <a:t>시 </a:t>
            </a:r>
            <a:r>
              <a:rPr lang="ko-KR" altLang="en-US" dirty="0"/>
              <a:t>변경 내용 확인</a:t>
            </a:r>
            <a:r>
              <a:rPr lang="en-US" altLang="ko-KR" dirty="0"/>
              <a:t>. </a:t>
            </a:r>
            <a:r>
              <a:rPr lang="ko-KR" altLang="en-US" dirty="0" err="1" smtClean="0"/>
              <a:t>히스토리를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en-US" altLang="ko-KR" dirty="0"/>
              <a:t>Revert </a:t>
            </a:r>
            <a:r>
              <a:rPr lang="ko-KR" altLang="en-US" dirty="0"/>
              <a:t>로 </a:t>
            </a:r>
            <a:r>
              <a:rPr lang="ko-KR" altLang="en-US" dirty="0" err="1"/>
              <a:t>커밋</a:t>
            </a:r>
            <a:r>
              <a:rPr lang="ko-KR" altLang="en-US" dirty="0"/>
              <a:t> 시점 변경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pic>
        <p:nvPicPr>
          <p:cNvPr id="10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31993"/>
            <a:ext cx="5181600" cy="355874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394960" y="2941320"/>
            <a:ext cx="449580" cy="56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9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브랜치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11948"/>
            <a:ext cx="5181600" cy="4219917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새로운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 smtClean="0"/>
              <a:t>모든 프로젝트는 로컬</a:t>
            </a:r>
            <a:r>
              <a:rPr lang="en-US" altLang="ko-KR" dirty="0" smtClean="0"/>
              <a:t>-</a:t>
            </a:r>
            <a:r>
              <a:rPr lang="ko-KR" altLang="en-US" dirty="0" smtClean="0"/>
              <a:t>원격으로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푸시하게</a:t>
            </a:r>
            <a:r>
              <a:rPr lang="ko-KR" altLang="en-US" dirty="0" smtClean="0"/>
              <a:t> 되면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를 생성하며 기본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master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branc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master branch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내역을 가지고 작업할 수 있으며</a:t>
            </a:r>
            <a:r>
              <a:rPr lang="en-US" altLang="ko-KR" dirty="0" smtClean="0"/>
              <a:t>, branch</a:t>
            </a:r>
            <a:r>
              <a:rPr lang="ko-KR" altLang="en-US" dirty="0" smtClean="0"/>
              <a:t>간 </a:t>
            </a:r>
            <a:r>
              <a:rPr lang="en-US" altLang="ko-KR" dirty="0" smtClean="0"/>
              <a:t>pull, merge</a:t>
            </a:r>
            <a:r>
              <a:rPr lang="ko-KR" altLang="en-US" dirty="0" smtClean="0"/>
              <a:t> 를 통해 합치는 작업을 할 수 있다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VCS –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Branchs</a:t>
            </a:r>
            <a:r>
              <a:rPr lang="en-US" altLang="ko-KR" dirty="0" smtClean="0"/>
              <a:t> – New Branch</a:t>
            </a:r>
            <a:r>
              <a:rPr lang="ko-KR" altLang="en-US" dirty="0" smtClean="0"/>
              <a:t>로 새로운 작업 줄기를 생성할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267" y="2675469"/>
            <a:ext cx="1386201" cy="8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68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 smtClean="0"/>
              <a:t>브랜치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109" y="1466850"/>
            <a:ext cx="5143781" cy="471011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My_branch</a:t>
            </a:r>
            <a:r>
              <a:rPr lang="ko-KR" altLang="en-US" dirty="0" smtClean="0"/>
              <a:t>에서 나의 작업 진행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하단부에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My_branch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되어 있다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클릭하면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간 이동이 가능하며</a:t>
            </a:r>
            <a:r>
              <a:rPr lang="en-US" altLang="ko-KR" dirty="0" smtClean="0"/>
              <a:t>, Check out</a:t>
            </a:r>
            <a:r>
              <a:rPr lang="ko-KR" altLang="en-US" dirty="0" smtClean="0"/>
              <a:t>을 통해 해당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로 이동하여 작업이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816701" y="5962650"/>
            <a:ext cx="82197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02" y="4492329"/>
            <a:ext cx="3170195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 smtClean="0"/>
              <a:t>브랜치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5165" y="1466850"/>
            <a:ext cx="4767670" cy="471011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my-branch </a:t>
            </a:r>
            <a:r>
              <a:rPr lang="ko-KR" altLang="en-US" dirty="0" smtClean="0"/>
              <a:t>에서 작업 후 </a:t>
            </a:r>
            <a:r>
              <a:rPr lang="ko-KR" altLang="en-US" dirty="0" err="1" smtClean="0"/>
              <a:t>커밋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푸시를</a:t>
            </a:r>
            <a:r>
              <a:rPr lang="ko-KR" altLang="en-US" dirty="0" smtClean="0"/>
              <a:t> 진행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570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smtClean="0"/>
              <a:t>머지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85164"/>
            <a:ext cx="5181600" cy="427348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 smtClean="0"/>
              <a:t>브랜치</a:t>
            </a:r>
            <a:r>
              <a:rPr lang="ko-KR" altLang="en-US" dirty="0" smtClean="0"/>
              <a:t> 병합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머지를</a:t>
            </a:r>
            <a:r>
              <a:rPr lang="ko-KR" altLang="en-US" dirty="0" smtClean="0"/>
              <a:t> 통해 다른 </a:t>
            </a:r>
            <a:r>
              <a:rPr lang="ko-KR" altLang="en-US" dirty="0" err="1" smtClean="0"/>
              <a:t>브랜치와</a:t>
            </a:r>
            <a:r>
              <a:rPr lang="ko-KR" altLang="en-US" dirty="0" smtClean="0"/>
              <a:t> 병합을 할 수 있다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병합은 마스터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이루어지며 서브 </a:t>
            </a:r>
            <a:r>
              <a:rPr lang="ko-KR" altLang="en-US" dirty="0" err="1" smtClean="0"/>
              <a:t>브랜치의</a:t>
            </a:r>
            <a:r>
              <a:rPr lang="ko-KR" altLang="en-US" dirty="0" smtClean="0"/>
              <a:t> 내역을 마스터 </a:t>
            </a:r>
            <a:r>
              <a:rPr lang="ko-KR" altLang="en-US" dirty="0" err="1" smtClean="0"/>
              <a:t>브랜치로</a:t>
            </a:r>
            <a:r>
              <a:rPr lang="ko-KR" altLang="en-US" dirty="0" smtClean="0"/>
              <a:t> 가져오는 것이다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병합을 하기 위해서 두 </a:t>
            </a:r>
            <a:r>
              <a:rPr lang="ko-KR" altLang="en-US" dirty="0" err="1" smtClean="0"/>
              <a:t>브랜치간</a:t>
            </a:r>
            <a:r>
              <a:rPr lang="ko-KR" altLang="en-US" dirty="0" smtClean="0"/>
              <a:t> 중복되는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시점이 있어야 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동일한 파일에 작업이 있었을 경우 두 </a:t>
            </a:r>
            <a:r>
              <a:rPr lang="ko-KR" altLang="en-US" dirty="0" err="1" smtClean="0"/>
              <a:t>브랜치</a:t>
            </a:r>
            <a:r>
              <a:rPr lang="ko-KR" altLang="en-US" dirty="0"/>
              <a:t> </a:t>
            </a:r>
            <a:r>
              <a:rPr lang="ko-KR" altLang="en-US" dirty="0" smtClean="0"/>
              <a:t>모두의 작업 내역을 합칠 수는 없다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VCS –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Merge Changes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병합 실행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표시된 부분에서 병합할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선택 하여 진행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21" y="1914525"/>
            <a:ext cx="2696692" cy="25471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21451" y="2371725"/>
            <a:ext cx="1898299" cy="981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248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머지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060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48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 smtClean="0"/>
              <a:t>? - </a:t>
            </a:r>
            <a:r>
              <a:rPr lang="ko-KR" altLang="en-US" dirty="0" smtClean="0"/>
              <a:t>핵심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err="1"/>
              <a:t>깃허브</a:t>
            </a:r>
            <a:r>
              <a:rPr lang="ko-KR" altLang="en-US" dirty="0"/>
              <a:t> 관련 용어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b="1" dirty="0" err="1" smtClean="0"/>
              <a:t>레파지토리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저장소</a:t>
            </a:r>
            <a:r>
              <a:rPr lang="en-US" altLang="ko-KR" b="1" dirty="0" smtClean="0"/>
              <a:t>):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ko-KR" b="1" dirty="0" smtClean="0"/>
              <a:t>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물리적 데이터와 구조정보를 실제로 저장할 수 있는 저장 공간</a:t>
            </a:r>
            <a:r>
              <a:rPr lang="en-US" altLang="ko-KR" dirty="0" smtClean="0"/>
              <a:t>.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b="1" dirty="0"/>
              <a:t>버전관리</a:t>
            </a:r>
            <a:r>
              <a:rPr lang="en-US" altLang="ko-KR" b="1" dirty="0"/>
              <a:t>(Version </a:t>
            </a:r>
            <a:r>
              <a:rPr lang="en-US" altLang="ko-KR" b="1" dirty="0" smtClean="0"/>
              <a:t>Control System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):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깃이 </a:t>
            </a:r>
            <a:r>
              <a:rPr lang="ko-KR" altLang="en-US" dirty="0"/>
              <a:t>서비스되도록 고안된 목적</a:t>
            </a:r>
            <a:r>
              <a:rPr lang="en-US" altLang="ko-KR" dirty="0"/>
              <a:t>. MS </a:t>
            </a:r>
            <a:r>
              <a:rPr lang="ko-KR" altLang="en-US" dirty="0"/>
              <a:t>워드 작업할 때</a:t>
            </a:r>
            <a:r>
              <a:rPr lang="en-US" altLang="ko-KR" dirty="0"/>
              <a:t>, </a:t>
            </a:r>
            <a:r>
              <a:rPr lang="ko-KR" altLang="en-US" dirty="0"/>
              <a:t>저장하면 이전 </a:t>
            </a:r>
            <a:r>
              <a:rPr lang="ko-KR" altLang="en-US" dirty="0" err="1"/>
              <a:t>화일</a:t>
            </a:r>
            <a:r>
              <a:rPr lang="ko-KR" altLang="en-US" dirty="0"/>
              <a:t> 위에 </a:t>
            </a:r>
            <a:r>
              <a:rPr lang="ko-KR" altLang="en-US" dirty="0" err="1"/>
              <a:t>겹쳐쓰거나</a:t>
            </a:r>
            <a:r>
              <a:rPr lang="ko-KR" altLang="en-US" dirty="0"/>
              <a:t> 여러 버전으로 나누어 저장한다</a:t>
            </a:r>
            <a:r>
              <a:rPr lang="en-US" altLang="ko-KR" dirty="0"/>
              <a:t>. </a:t>
            </a:r>
            <a:r>
              <a:rPr lang="ko-KR" altLang="en-US" dirty="0"/>
              <a:t>깃을 사용하면 그럴 필요가 없다</a:t>
            </a:r>
            <a:r>
              <a:rPr lang="en-US" altLang="ko-KR" dirty="0"/>
              <a:t>. </a:t>
            </a:r>
            <a:r>
              <a:rPr lang="ko-KR" altLang="en-US" dirty="0"/>
              <a:t>프로젝트 </a:t>
            </a:r>
            <a:r>
              <a:rPr lang="ko-KR" altLang="en-US" dirty="0" err="1"/>
              <a:t>히스토리의</a:t>
            </a:r>
            <a:r>
              <a:rPr lang="ko-KR" altLang="en-US" dirty="0"/>
              <a:t> 모든 시점의 “스냅샷”을 유지하므로</a:t>
            </a:r>
            <a:r>
              <a:rPr lang="en-US" altLang="ko-KR" dirty="0"/>
              <a:t>, </a:t>
            </a:r>
            <a:r>
              <a:rPr lang="ko-KR" altLang="en-US" dirty="0"/>
              <a:t>결코 잃어버리거나 </a:t>
            </a:r>
            <a:r>
              <a:rPr lang="ko-KR" altLang="en-US" dirty="0" err="1"/>
              <a:t>겹쳐쓰지</a:t>
            </a:r>
            <a:r>
              <a:rPr lang="ko-KR" altLang="en-US" dirty="0"/>
              <a:t> 않을 수 있다</a:t>
            </a:r>
            <a:r>
              <a:rPr lang="en-US" altLang="ko-KR" dirty="0" smtClean="0"/>
              <a:t>.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b="1" dirty="0" err="1"/>
              <a:t>브랜치</a:t>
            </a:r>
            <a:r>
              <a:rPr lang="en-US" altLang="ko-KR" b="1" dirty="0"/>
              <a:t>(Branch) :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ko-KR" altLang="en-US" dirty="0" err="1"/>
              <a:t>브랜치는</a:t>
            </a:r>
            <a:r>
              <a:rPr lang="ko-KR" altLang="en-US" dirty="0"/>
              <a:t> </a:t>
            </a:r>
            <a:r>
              <a:rPr lang="ko-KR" altLang="en-US" dirty="0" err="1"/>
              <a:t>커밋과</a:t>
            </a:r>
            <a:r>
              <a:rPr lang="ko-KR" altLang="en-US" dirty="0"/>
              <a:t> 별도로 프로젝트를 용도별로 나누어 사용할 수 있는 </a:t>
            </a:r>
            <a:r>
              <a:rPr lang="ko-KR" altLang="en-US" dirty="0" smtClean="0"/>
              <a:t>가지</a:t>
            </a:r>
            <a:endParaRPr lang="en-US" altLang="ko-KR" b="1" dirty="0" smtClean="0"/>
          </a:p>
          <a:p>
            <a:pPr lvl="1">
              <a:lnSpc>
                <a:spcPct val="120000"/>
              </a:lnSpc>
            </a:pPr>
            <a:r>
              <a:rPr lang="ko-KR" altLang="en-US" b="1" dirty="0" err="1" smtClean="0"/>
              <a:t>커밋</a:t>
            </a:r>
            <a:r>
              <a:rPr lang="en-US" altLang="ko-KR" b="1" dirty="0"/>
              <a:t>(Commit</a:t>
            </a:r>
            <a:r>
              <a:rPr lang="en-US" altLang="ko-KR" b="1" dirty="0" smtClean="0"/>
              <a:t>) : </a:t>
            </a:r>
            <a:endParaRPr lang="en-US" altLang="ko-KR" b="1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프로젝트를 </a:t>
            </a:r>
            <a:r>
              <a:rPr lang="ko-KR" altLang="en-US" dirty="0"/>
              <a:t>이전의 상태로 돌려 다시 보거나 </a:t>
            </a:r>
            <a:r>
              <a:rPr lang="ko-KR" altLang="en-US" dirty="0" smtClean="0"/>
              <a:t>복원할 수 있도록 환경을 저장하는 특정 지점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b="1" dirty="0" err="1" smtClean="0"/>
              <a:t>펫치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(fetch) :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변경</a:t>
            </a:r>
            <a:r>
              <a:rPr lang="en-US" altLang="ko-KR" dirty="0" smtClean="0"/>
              <a:t>, Merge </a:t>
            </a:r>
            <a:r>
              <a:rPr lang="ko-KR" altLang="en-US" dirty="0" smtClean="0"/>
              <a:t>등을 할 수 없는 원격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소스 확인용 파일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로컬로 가져오기만 하기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b="1" dirty="0" err="1" smtClean="0"/>
              <a:t>푸시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(Push) </a:t>
            </a:r>
            <a:r>
              <a:rPr lang="en-US" altLang="ko-KR" b="1" dirty="0"/>
              <a:t>: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로컬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레퍼지토리에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커밋된</a:t>
            </a:r>
            <a:r>
              <a:rPr lang="ko-KR" altLang="en-US" dirty="0" smtClean="0"/>
              <a:t> 내용들을 원격 </a:t>
            </a:r>
            <a:r>
              <a:rPr lang="ko-KR" altLang="en-US" dirty="0" err="1" smtClean="0"/>
              <a:t>레파지토리로</a:t>
            </a:r>
            <a:r>
              <a:rPr lang="ko-KR" altLang="en-US" dirty="0"/>
              <a:t> </a:t>
            </a:r>
            <a:r>
              <a:rPr lang="ko-KR" altLang="en-US" dirty="0" smtClean="0"/>
              <a:t>밀어 넣기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b="1" dirty="0" smtClean="0"/>
              <a:t>풀 </a:t>
            </a:r>
            <a:r>
              <a:rPr lang="en-US" altLang="ko-KR" b="1" dirty="0" smtClean="0"/>
              <a:t>(Pull) </a:t>
            </a:r>
            <a:r>
              <a:rPr lang="en-US" altLang="ko-KR" b="1" dirty="0"/>
              <a:t>: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원격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내용을 로컬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가져와서 동기화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Picture 2" descr="ë¸ëì¹ë¥¼ ì¬ì©í ë³í ìì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2" y="1757680"/>
            <a:ext cx="5105088" cy="419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7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5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029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968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958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919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 - </a:t>
            </a:r>
            <a:r>
              <a:rPr lang="ko-KR" altLang="en-US" dirty="0" smtClean="0"/>
              <a:t>실행 </a:t>
            </a:r>
            <a:r>
              <a:rPr lang="ko-KR" altLang="en-US" dirty="0"/>
              <a:t>파일의 위치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ea"/>
              <a:buAutoNum type="circleNumDbPlain"/>
            </a:pPr>
            <a:r>
              <a:rPr lang="en-US" altLang="ko-KR" dirty="0" smtClean="0"/>
              <a:t>Bash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C</a:t>
            </a:r>
            <a:r>
              <a:rPr lang="en-US" altLang="ko-KR" dirty="0"/>
              <a:t>:\Program </a:t>
            </a:r>
            <a:r>
              <a:rPr lang="en-US" altLang="ko-KR" dirty="0" smtClean="0"/>
              <a:t>Files\</a:t>
            </a:r>
            <a:r>
              <a:rPr lang="en-US" altLang="ko-KR" dirty="0" err="1" smtClean="0"/>
              <a:t>Git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>
              <a:buAutoNum type="circleNumDbPlain"/>
            </a:pPr>
            <a:r>
              <a:rPr lang="en-US" altLang="ko-KR" dirty="0" smtClean="0"/>
              <a:t>CMD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C</a:t>
            </a:r>
            <a:r>
              <a:rPr lang="en-US" altLang="ko-KR" dirty="0"/>
              <a:t>:\Program </a:t>
            </a:r>
            <a:r>
              <a:rPr lang="en-US" altLang="ko-KR" dirty="0" smtClean="0"/>
              <a:t>Files\</a:t>
            </a:r>
            <a:r>
              <a:rPr lang="en-US" altLang="ko-KR" dirty="0" err="1" smtClean="0"/>
              <a:t>Git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>
              <a:buAutoNum type="circleNumDbPlain"/>
            </a:pPr>
            <a:r>
              <a:rPr lang="en-US" altLang="ko-KR" dirty="0" err="1" smtClean="0"/>
              <a:t>Git</a:t>
            </a:r>
            <a:r>
              <a:rPr lang="en-US" altLang="ko-KR" dirty="0"/>
              <a:t> GUI :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C</a:t>
            </a:r>
            <a:r>
              <a:rPr lang="en-US" altLang="ko-KR" dirty="0"/>
              <a:t>:\</a:t>
            </a:r>
            <a:r>
              <a:rPr lang="en-US" altLang="ko-KR" dirty="0" smtClean="0"/>
              <a:t>Program Files\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\CMD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en-US" altLang="ko-KR" sz="1800" b="1" dirty="0" smtClean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en-US" altLang="ko-KR" sz="1800" b="1" dirty="0" smtClean="0"/>
              <a:t>Bash</a:t>
            </a:r>
            <a:r>
              <a:rPr lang="en-US" altLang="ko-KR" sz="1800" dirty="0"/>
              <a:t> </a:t>
            </a:r>
            <a:r>
              <a:rPr lang="en-US" altLang="ko-KR" sz="1800" b="0" dirty="0"/>
              <a:t>is a Unix shell and command language, and is the default shell on Linux (Ubuntu etc.) and OS X. In laymen terms, the </a:t>
            </a:r>
            <a:r>
              <a:rPr lang="en-US" altLang="ko-KR" sz="1800" b="0" dirty="0" err="1"/>
              <a:t>git</a:t>
            </a:r>
            <a:r>
              <a:rPr lang="en-US" altLang="ko-KR" sz="1800" b="0" dirty="0"/>
              <a:t> which runs on the terminal of any Linux device is known as </a:t>
            </a:r>
            <a:r>
              <a:rPr lang="en-US" altLang="ko-KR" sz="1800" b="0" dirty="0" err="1"/>
              <a:t>git</a:t>
            </a:r>
            <a:r>
              <a:rPr lang="en-US" altLang="ko-KR" sz="1800" b="0" dirty="0"/>
              <a:t> bash.</a:t>
            </a:r>
            <a:r>
              <a:rPr lang="en-US" altLang="ko-KR" sz="1800" dirty="0"/>
              <a:t> </a:t>
            </a:r>
            <a:r>
              <a:rPr lang="en-US" altLang="ko-KR" sz="1800" b="1" dirty="0" err="1"/>
              <a:t>Git</a:t>
            </a:r>
            <a:r>
              <a:rPr lang="en-US" altLang="ko-KR" sz="1800" b="1" dirty="0"/>
              <a:t> CMD</a:t>
            </a:r>
            <a:r>
              <a:rPr lang="en-US" altLang="ko-KR" sz="1800" dirty="0"/>
              <a:t>: </a:t>
            </a:r>
            <a:r>
              <a:rPr lang="en-US" altLang="ko-KR" sz="1800" b="0" dirty="0"/>
              <a:t>(Command Line prompt) is the command-line interpreter on Windows operating </a:t>
            </a:r>
            <a:r>
              <a:rPr lang="en-US" altLang="ko-KR" sz="1800" b="0" dirty="0" smtClean="0"/>
              <a:t>systems</a:t>
            </a:r>
            <a:endParaRPr lang="en-US" altLang="ko-KR" sz="1800" b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401131"/>
            <a:ext cx="5113020" cy="30382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4469046"/>
            <a:ext cx="5113020" cy="16694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76306" y="3064549"/>
            <a:ext cx="986833" cy="4330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1047" y="5106709"/>
            <a:ext cx="910634" cy="2958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21588" y="5073700"/>
            <a:ext cx="359246" cy="405384"/>
            <a:chOff x="226941" y="4079599"/>
            <a:chExt cx="359246" cy="405384"/>
          </a:xfrm>
        </p:grpSpPr>
        <p:sp>
          <p:nvSpPr>
            <p:cNvPr id="1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22558" y="3505064"/>
            <a:ext cx="359246" cy="405384"/>
            <a:chOff x="226941" y="4079599"/>
            <a:chExt cx="359246" cy="405384"/>
          </a:xfrm>
        </p:grpSpPr>
        <p:sp>
          <p:nvSpPr>
            <p:cNvPr id="20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022558" y="2738233"/>
            <a:ext cx="359246" cy="405384"/>
            <a:chOff x="226941" y="4079599"/>
            <a:chExt cx="359246" cy="405384"/>
          </a:xfrm>
        </p:grpSpPr>
        <p:sp>
          <p:nvSpPr>
            <p:cNvPr id="26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93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실행 파일 위치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+mj-ea"/>
              <a:buAutoNum type="circleNumDbPlain"/>
            </a:pPr>
            <a:r>
              <a:rPr lang="en-US" altLang="ko-KR" dirty="0"/>
              <a:t>Bash </a:t>
            </a:r>
            <a:r>
              <a:rPr lang="en-US" altLang="ko-KR" dirty="0" smtClean="0"/>
              <a:t>: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유닉스 와 </a:t>
            </a:r>
            <a:r>
              <a:rPr lang="ko-KR" altLang="en-US" b="0" dirty="0" err="1" smtClean="0"/>
              <a:t>리눅스</a:t>
            </a:r>
            <a:r>
              <a:rPr lang="ko-KR" altLang="en-US" b="0" dirty="0" smtClean="0"/>
              <a:t> 계열에서 사용할 수 있다</a:t>
            </a:r>
            <a:r>
              <a:rPr lang="en-US" altLang="ko-KR" b="0" dirty="0" smtClean="0"/>
              <a:t>. (</a:t>
            </a:r>
            <a:r>
              <a:rPr lang="ko-KR" altLang="en-US" b="0" dirty="0" err="1" smtClean="0"/>
              <a:t>리눅스</a:t>
            </a:r>
            <a:r>
              <a:rPr lang="ko-KR" altLang="en-US" b="0" dirty="0" smtClean="0"/>
              <a:t> 명령어를 사용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윈도우에서도 사용가능</a:t>
            </a:r>
            <a:r>
              <a:rPr lang="en-US" altLang="ko-KR" b="0" dirty="0" smtClean="0"/>
              <a:t>)</a:t>
            </a:r>
            <a:endParaRPr lang="en-US" altLang="ko-KR" dirty="0" smtClean="0"/>
          </a:p>
          <a:p>
            <a:pPr>
              <a:buAutoNum type="circleNumDbPlain"/>
            </a:pPr>
            <a:endParaRPr lang="en-US" altLang="ko-KR" dirty="0" smtClean="0"/>
          </a:p>
          <a:p>
            <a:pPr>
              <a:buAutoNum type="circleNumDbPlain"/>
            </a:pPr>
            <a:r>
              <a:rPr lang="en-US" altLang="ko-KR" dirty="0" smtClean="0"/>
              <a:t>CMD : </a:t>
            </a:r>
            <a:r>
              <a:rPr lang="ko-KR" altLang="en-US" b="0" dirty="0" smtClean="0"/>
              <a:t>윈도우 환경에서 사용 할 수 있다</a:t>
            </a:r>
            <a:r>
              <a:rPr lang="en-US" altLang="ko-KR" b="0" dirty="0" smtClean="0"/>
              <a:t>. </a:t>
            </a:r>
          </a:p>
          <a:p>
            <a:pPr>
              <a:buAutoNum type="circleNumDbPlain"/>
            </a:pPr>
            <a:endParaRPr lang="en-US" altLang="ko-KR" b="0" dirty="0"/>
          </a:p>
          <a:p>
            <a:pPr>
              <a:buAutoNum type="circleNumDbPlain"/>
            </a:pPr>
            <a:r>
              <a:rPr lang="en-US" altLang="ko-KR" dirty="0" smtClean="0"/>
              <a:t>GUI</a:t>
            </a:r>
            <a:r>
              <a:rPr lang="en-US" altLang="ko-KR" b="0" dirty="0" smtClean="0"/>
              <a:t> </a:t>
            </a:r>
            <a:r>
              <a:rPr lang="en-US" altLang="ko-KR" dirty="0" smtClean="0"/>
              <a:t>:</a:t>
            </a:r>
            <a:r>
              <a:rPr lang="en-US" altLang="ko-KR" b="0" dirty="0" smtClean="0"/>
              <a:t> Bash/CMD (CLI : Command Line user Interface) </a:t>
            </a:r>
            <a:r>
              <a:rPr lang="ko-KR" altLang="en-US" b="0" dirty="0" smtClean="0"/>
              <a:t>의 사용이 쉽도록 만든 </a:t>
            </a:r>
            <a:r>
              <a:rPr lang="en-US" altLang="ko-KR" b="0" dirty="0" smtClean="0"/>
              <a:t>GUI </a:t>
            </a:r>
            <a:r>
              <a:rPr lang="ko-KR" altLang="en-US" b="0" dirty="0" smtClean="0"/>
              <a:t>툴</a:t>
            </a:r>
            <a:endParaRPr lang="en-US" altLang="ko-KR" b="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b="0" dirty="0" smtClean="0"/>
              <a:t>자신의 </a:t>
            </a:r>
            <a:r>
              <a:rPr lang="en-US" altLang="ko-KR" b="0" dirty="0" smtClean="0"/>
              <a:t>PC</a:t>
            </a:r>
            <a:r>
              <a:rPr lang="ko-KR" altLang="en-US" b="0" dirty="0" smtClean="0"/>
              <a:t>에 맞도록 </a:t>
            </a:r>
            <a:r>
              <a:rPr lang="en-US" altLang="ko-KR" b="0" dirty="0" smtClean="0"/>
              <a:t>	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 rotWithShape="1">
          <a:blip r:embed="rId2"/>
          <a:srcRect r="503" b="27783"/>
          <a:stretch/>
        </p:blipFill>
        <p:spPr>
          <a:xfrm>
            <a:off x="1135181" y="1585377"/>
            <a:ext cx="4564579" cy="985103"/>
          </a:xfrm>
          <a:prstGeom prst="rect">
            <a:avLst/>
          </a:prstGeom>
        </p:spPr>
      </p:pic>
      <p:pic>
        <p:nvPicPr>
          <p:cNvPr id="11" name="내용 개체 틀 8"/>
          <p:cNvPicPr>
            <a:picLocks noChangeAspect="1"/>
          </p:cNvPicPr>
          <p:nvPr/>
        </p:nvPicPr>
        <p:blipFill rotWithShape="1">
          <a:blip r:embed="rId3"/>
          <a:srcRect l="1" r="945" b="37888"/>
          <a:stretch/>
        </p:blipFill>
        <p:spPr>
          <a:xfrm>
            <a:off x="1135181" y="2765200"/>
            <a:ext cx="4544259" cy="1115920"/>
          </a:xfrm>
          <a:prstGeom prst="rect">
            <a:avLst/>
          </a:prstGeom>
        </p:spPr>
      </p:pic>
      <p:pic>
        <p:nvPicPr>
          <p:cNvPr id="17" name="내용 개체 틀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70" y="4098689"/>
            <a:ext cx="4374259" cy="1783235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715345" y="4040488"/>
            <a:ext cx="359246" cy="405384"/>
            <a:chOff x="226941" y="4079599"/>
            <a:chExt cx="359246" cy="405384"/>
          </a:xfrm>
        </p:grpSpPr>
        <p:sp>
          <p:nvSpPr>
            <p:cNvPr id="2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716315" y="2788049"/>
            <a:ext cx="359246" cy="405384"/>
            <a:chOff x="226941" y="4079599"/>
            <a:chExt cx="359246" cy="405384"/>
          </a:xfrm>
        </p:grpSpPr>
        <p:sp>
          <p:nvSpPr>
            <p:cNvPr id="27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716315" y="1585377"/>
            <a:ext cx="359246" cy="405384"/>
            <a:chOff x="226941" y="4079599"/>
            <a:chExt cx="359246" cy="405384"/>
          </a:xfrm>
        </p:grpSpPr>
        <p:sp>
          <p:nvSpPr>
            <p:cNvPr id="33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9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 </a:t>
            </a:r>
            <a:r>
              <a:rPr lang="en-US" altLang="ko-KR" dirty="0" smtClean="0"/>
              <a:t>– bash</a:t>
            </a:r>
            <a:br>
              <a:rPr lang="en-US" altLang="ko-KR" dirty="0" smtClean="0"/>
            </a:br>
            <a:r>
              <a:rPr lang="ko-KR" altLang="en-US" dirty="0" err="1" smtClean="0"/>
              <a:t>레퍼지토리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cd ~/</a:t>
            </a:r>
            <a:r>
              <a:rPr lang="en-US" altLang="ko-KR" dirty="0" smtClean="0"/>
              <a:t>documents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Documents </a:t>
            </a:r>
            <a:r>
              <a:rPr lang="ko-KR" altLang="en-US" dirty="0" smtClean="0"/>
              <a:t>폴더로 이동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!C</a:t>
            </a:r>
            <a:r>
              <a:rPr lang="ko-KR" altLang="en-US" dirty="0" smtClean="0"/>
              <a:t>드라이브로 이동하기 위해서는 </a:t>
            </a:r>
            <a:r>
              <a:rPr lang="en-US" altLang="ko-KR" dirty="0" smtClean="0"/>
              <a:t>[cd /c/Temp] </a:t>
            </a:r>
            <a:r>
              <a:rPr lang="ko-KR" altLang="en-US" dirty="0" smtClean="0"/>
              <a:t>의 형식으로 </a:t>
            </a:r>
            <a:r>
              <a:rPr lang="en-US" altLang="ko-KR" dirty="0" smtClean="0"/>
              <a:t>~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빼고 입력 </a:t>
            </a:r>
            <a:endParaRPr lang="en-US" altLang="ko-KR" dirty="0"/>
          </a:p>
          <a:p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 smtClean="0"/>
              <a:t>doc_example</a:t>
            </a:r>
            <a:r>
              <a:rPr lang="en-US" altLang="ko-KR" dirty="0" smtClean="0"/>
              <a:t>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doc_example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폴더를 생성</a:t>
            </a:r>
            <a:endParaRPr lang="en-US" altLang="ko-KR" dirty="0"/>
          </a:p>
          <a:p>
            <a:r>
              <a:rPr lang="en-US" altLang="ko-KR" dirty="0" smtClean="0"/>
              <a:t>Cd </a:t>
            </a:r>
            <a:r>
              <a:rPr lang="en-US" altLang="ko-KR" dirty="0" err="1" smtClean="0"/>
              <a:t>doc_example</a:t>
            </a:r>
            <a:r>
              <a:rPr lang="en-US" altLang="ko-KR" dirty="0" smtClean="0"/>
              <a:t>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doc_example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내로 이동</a:t>
            </a:r>
            <a:endParaRPr lang="en-US" altLang="ko-KR" dirty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doc_example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Repository </a:t>
            </a:r>
            <a:r>
              <a:rPr lang="ko-KR" altLang="en-US" dirty="0" smtClean="0"/>
              <a:t>로 사용하기 위해 초기화함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아직 관리는 할 수 없다</a:t>
            </a:r>
            <a:r>
              <a:rPr lang="en-US" altLang="ko-KR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/>
          </a:p>
        </p:txBody>
      </p:sp>
      <p:pic>
        <p:nvPicPr>
          <p:cNvPr id="10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9402"/>
            <a:ext cx="5181600" cy="2976208"/>
          </a:xfrm>
          <a:prstGeom prst="rect">
            <a:avLst/>
          </a:prstGeom>
        </p:spPr>
      </p:pic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6"/>
            <a:r>
              <a:rPr lang="ko-KR" altLang="en-US" dirty="0" smtClean="0"/>
              <a:t>좌측 그림과 같이 </a:t>
            </a:r>
            <a:r>
              <a:rPr lang="en-US" altLang="ko-KR" dirty="0" err="1" smtClean="0"/>
              <a:t>doc_example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ko-KR" altLang="en-US" dirty="0" smtClean="0"/>
              <a:t>숨김 상태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생성되면 성공</a:t>
            </a:r>
            <a:r>
              <a:rPr lang="en-US" altLang="ko-KR" dirty="0" smtClean="0"/>
              <a:t>!</a:t>
            </a:r>
          </a:p>
        </p:txBody>
      </p:sp>
      <p:pic>
        <p:nvPicPr>
          <p:cNvPr id="15" name="내용 개체 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46" y="4615599"/>
            <a:ext cx="2385267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3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: </a:t>
            </a:r>
            <a:r>
              <a:rPr lang="ko-KR" altLang="en-US" b="0" dirty="0" err="1" smtClean="0"/>
              <a:t>깃허브에서의</a:t>
            </a:r>
            <a:r>
              <a:rPr lang="ko-KR" altLang="en-US" b="0" dirty="0" smtClean="0"/>
              <a:t> 환경을 설정할 수 있는 명령어이다</a:t>
            </a:r>
            <a:r>
              <a:rPr lang="en-US" altLang="ko-KR" b="0" dirty="0" smtClean="0"/>
              <a:t>. </a:t>
            </a:r>
          </a:p>
          <a:p>
            <a:pPr lvl="1"/>
            <a:r>
              <a:rPr lang="en-US" altLang="ko-KR" sz="1700" dirty="0" smtClean="0"/>
              <a:t>[g</a:t>
            </a:r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it </a:t>
            </a:r>
            <a:r>
              <a:rPr lang="ko-KR" altLang="ko-KR" sz="1700" dirty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config </a:t>
            </a:r>
            <a:r>
              <a:rPr lang="en-US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–</a:t>
            </a:r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global </a:t>
            </a:r>
            <a:r>
              <a:rPr lang="ko-KR" altLang="ko-KR" sz="1700" dirty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user.name </a:t>
            </a:r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“Your </a:t>
            </a:r>
            <a:r>
              <a:rPr lang="ko-KR" altLang="ko-KR" sz="1700" dirty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Name </a:t>
            </a:r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Here”</a:t>
            </a:r>
            <a:r>
              <a:rPr lang="en-US" altLang="ko-KR" sz="1700" dirty="0" smtClean="0"/>
              <a:t>]  -&gt; </a:t>
            </a:r>
            <a:r>
              <a:rPr lang="ko-KR" altLang="en-US" sz="1700" dirty="0" smtClean="0"/>
              <a:t>사용자 이름을 재입력할 필요 없이 설정 파일에 등록하는 명령</a:t>
            </a:r>
            <a:endParaRPr lang="en-US" altLang="ko-KR" sz="1700" dirty="0"/>
          </a:p>
          <a:p>
            <a:pPr marL="914400" lvl="2" indent="0">
              <a:buNone/>
            </a:pPr>
            <a:r>
              <a:rPr lang="ko-KR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$ </a:t>
            </a:r>
            <a:r>
              <a:rPr lang="en-US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[</a:t>
            </a:r>
            <a:r>
              <a:rPr lang="ko-KR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git </a:t>
            </a:r>
            <a:r>
              <a:rPr lang="ko-KR" altLang="ko-KR" sz="1200" dirty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config </a:t>
            </a:r>
            <a:r>
              <a:rPr lang="ko-KR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user.name</a:t>
            </a:r>
            <a:r>
              <a:rPr lang="en-US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]</a:t>
            </a:r>
            <a:r>
              <a:rPr lang="ko-KR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  </a:t>
            </a:r>
            <a:r>
              <a:rPr lang="ko-KR" altLang="en-US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유저네임</a:t>
            </a:r>
            <a:r>
              <a:rPr lang="en-US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확인</a:t>
            </a:r>
            <a:endParaRPr lang="en-US" altLang="ko-KR" sz="13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git </a:t>
            </a:r>
            <a:r>
              <a:rPr lang="ko-KR" altLang="ko-KR" sz="1700" dirty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config --global user.email "your_email@youremail.com"</a:t>
            </a:r>
            <a:r>
              <a:rPr lang="ko-KR" altLang="ko-KR" sz="1700" dirty="0"/>
              <a:t> </a:t>
            </a:r>
            <a:endParaRPr lang="ko-KR" altLang="ko-KR" sz="1700" dirty="0">
              <a:latin typeface="Arial" panose="020B0604020202020204" pitchFamily="34" charset="0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SFMono-Regular"/>
              </a:rPr>
              <a:t>$ git config user.name &gt; Mona Lisa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9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 dirty="0"/>
          </a:p>
          <a:p>
            <a:r>
              <a:rPr lang="en-US" altLang="ko-KR" dirty="0"/>
              <a:t>$ cd /c/Temp</a:t>
            </a:r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드라이브 하위의 </a:t>
            </a:r>
            <a:r>
              <a:rPr lang="en-US" altLang="ko-KR" dirty="0"/>
              <a:t>Temp</a:t>
            </a:r>
            <a:r>
              <a:rPr lang="ko-KR" altLang="en-US" dirty="0"/>
              <a:t>폴더로 이동</a:t>
            </a:r>
          </a:p>
          <a:p>
            <a:r>
              <a:rPr lang="en-US" altLang="ko-KR" dirty="0"/>
              <a:t>$ 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</a:t>
            </a:r>
            <a:r>
              <a:rPr lang="en-US" altLang="ko-KR" dirty="0"/>
              <a:t>ac</a:t>
            </a:r>
            <a:endParaRPr lang="ko-KR" altLang="en-US" dirty="0"/>
          </a:p>
          <a:p>
            <a:r>
              <a:rPr lang="en-US" altLang="ko-KR" dirty="0"/>
              <a:t>$ cd /c/Temp/ac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abc.txt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-m "first"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add origin http://github.com/johnbaek85/asdasd.git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push -u origin master</a:t>
            </a:r>
          </a:p>
          <a:p>
            <a:r>
              <a:rPr lang="ko-KR" altLang="en-US" dirty="0"/>
              <a:t>변경 후에도 </a:t>
            </a:r>
            <a:r>
              <a:rPr lang="en-US" altLang="ko-KR" dirty="0"/>
              <a:t>add</a:t>
            </a:r>
            <a:r>
              <a:rPr lang="ko-KR" altLang="en-US" dirty="0"/>
              <a:t>명령을 통해 </a:t>
            </a:r>
            <a:r>
              <a:rPr lang="ko-KR" altLang="en-US" dirty="0" err="1"/>
              <a:t>스테이징을</a:t>
            </a:r>
            <a:r>
              <a:rPr lang="ko-KR" altLang="en-US" dirty="0"/>
              <a:t> 한 후에 </a:t>
            </a:r>
            <a:r>
              <a:rPr lang="en-US" altLang="ko-KR" dirty="0"/>
              <a:t>commit -&gt; push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원하는 </a:t>
            </a:r>
            <a:r>
              <a:rPr lang="ko-KR" altLang="en-US" dirty="0" err="1"/>
              <a:t>커밋</a:t>
            </a:r>
            <a:r>
              <a:rPr lang="ko-KR" altLang="en-US" dirty="0"/>
              <a:t> 시점으로 복원하기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Reset</a:t>
            </a:r>
            <a:r>
              <a:rPr lang="ko-KR" altLang="en-US" dirty="0"/>
              <a:t> </a:t>
            </a:r>
            <a:r>
              <a:rPr lang="en-US" altLang="ko-KR" dirty="0"/>
              <a:t>hard(soft/mixed) [</a:t>
            </a:r>
            <a:r>
              <a:rPr lang="ko-KR" altLang="en-US" dirty="0" err="1"/>
              <a:t>커밋</a:t>
            </a:r>
            <a:r>
              <a:rPr lang="en-US" altLang="ko-KR" dirty="0"/>
              <a:t> </a:t>
            </a:r>
            <a:r>
              <a:rPr lang="ko-KR" altLang="en-US" dirty="0"/>
              <a:t>번호</a:t>
            </a:r>
            <a:r>
              <a:rPr lang="en-US" altLang="ko-KR" dirty="0"/>
              <a:t>] </a:t>
            </a:r>
          </a:p>
          <a:p>
            <a:r>
              <a:rPr lang="en-US" altLang="ko-KR" dirty="0">
                <a:hlinkClick r:id="rId2"/>
              </a:rPr>
              <a:t>http://www.devpools.kr/2017/02/05/%EC%B4%88%EB%B3%B4%EC%9A%A9-git-%EB%90%98%EB%8F%8C%EB%A6%AC%EA%B8%B0-reset-revert/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3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제목 20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 smtClean="0"/>
              <a:t>? -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브랜치</a:t>
            </a:r>
            <a:r>
              <a:rPr lang="en-US" altLang="ko-KR" dirty="0" smtClean="0"/>
              <a:t> 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96" name="제목 1"/>
          <p:cNvSpPr txBox="1">
            <a:spLocks/>
          </p:cNvSpPr>
          <p:nvPr/>
        </p:nvSpPr>
        <p:spPr>
          <a:xfrm>
            <a:off x="838200" y="365126"/>
            <a:ext cx="10515600" cy="9216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9732"/>
            <a:ext cx="10515600" cy="33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교육 사이트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opentutorials.org/course/1492/8035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add origin https://github.com/johnbaek85/jonghwa_documents.git</a:t>
            </a:r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91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$ </a:t>
            </a:r>
            <a:r>
              <a:rPr lang="en-US" altLang="ko-KR" dirty="0"/>
              <a:t>cd ~/</a:t>
            </a:r>
            <a:r>
              <a:rPr lang="en-US" altLang="ko-KR" dirty="0" smtClean="0"/>
              <a:t>documents</a:t>
            </a:r>
          </a:p>
          <a:p>
            <a:pPr lvl="1"/>
            <a:r>
              <a:rPr lang="ko-KR" altLang="en-US" dirty="0" smtClean="0"/>
              <a:t>상대경로인 </a:t>
            </a:r>
            <a:r>
              <a:rPr lang="en-US" altLang="ko-KR" dirty="0" smtClean="0"/>
              <a:t>documents</a:t>
            </a:r>
            <a:r>
              <a:rPr lang="ko-KR" altLang="en-US" dirty="0" smtClean="0"/>
              <a:t>폴더로 이동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내문서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$ cd /c/Temp</a:t>
            </a:r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드라이브 하위의 </a:t>
            </a:r>
            <a:r>
              <a:rPr lang="en-US" altLang="ko-KR" dirty="0"/>
              <a:t>Temp</a:t>
            </a:r>
            <a:r>
              <a:rPr lang="ko-KR" altLang="en-US" dirty="0"/>
              <a:t>폴더로 </a:t>
            </a:r>
            <a:r>
              <a:rPr lang="ko-KR" altLang="en-US" dirty="0" smtClean="0"/>
              <a:t>이동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 smtClean="0"/>
              <a:t>ex_folder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ex_folder</a:t>
            </a:r>
            <a:r>
              <a:rPr lang="en-US" altLang="ko-KR" dirty="0"/>
              <a:t>] </a:t>
            </a:r>
            <a:r>
              <a:rPr lang="ko-KR" altLang="en-US" dirty="0" smtClean="0"/>
              <a:t>폴더 생성</a:t>
            </a:r>
            <a:endParaRPr lang="en-US" altLang="ko-KR" dirty="0" smtClean="0"/>
          </a:p>
          <a:p>
            <a:r>
              <a:rPr lang="en-US" altLang="ko-KR" dirty="0" smtClean="0"/>
              <a:t>$ </a:t>
            </a:r>
            <a:r>
              <a:rPr lang="en-US" altLang="ko-KR" dirty="0"/>
              <a:t>cd </a:t>
            </a:r>
            <a:r>
              <a:rPr lang="en-US" altLang="ko-KR" dirty="0" smtClean="0"/>
              <a:t>~/Temp/ </a:t>
            </a:r>
            <a:r>
              <a:rPr lang="en-US" altLang="ko-KR" dirty="0" err="1" smtClean="0"/>
              <a:t>ex_folder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Temp </a:t>
            </a:r>
            <a:r>
              <a:rPr lang="ko-KR" altLang="en-US" dirty="0" smtClean="0"/>
              <a:t>폴더 하위의 </a:t>
            </a:r>
            <a:r>
              <a:rPr lang="en-US" altLang="ko-KR" dirty="0" err="1" smtClean="0"/>
              <a:t>ex_folde</a:t>
            </a:r>
            <a:r>
              <a:rPr lang="ko-KR" altLang="en-US" dirty="0" smtClean="0"/>
              <a:t>로 이동</a:t>
            </a:r>
            <a:endParaRPr lang="en-US" altLang="ko-KR" dirty="0"/>
          </a:p>
          <a:p>
            <a:r>
              <a:rPr lang="en-US" altLang="ko-KR" dirty="0"/>
              <a:t>$ echo “</a:t>
            </a:r>
            <a:r>
              <a:rPr lang="en-US" altLang="ko-KR" dirty="0" err="1"/>
              <a:t>banan</a:t>
            </a:r>
            <a:r>
              <a:rPr lang="en-US" altLang="ko-KR" dirty="0"/>
              <a:t>, apple, </a:t>
            </a:r>
            <a:r>
              <a:rPr lang="en-US" altLang="ko-KR" dirty="0" err="1"/>
              <a:t>fineapple</a:t>
            </a:r>
            <a:r>
              <a:rPr lang="en-US" altLang="ko-KR" dirty="0"/>
              <a:t>” &gt; fruits.txt</a:t>
            </a:r>
          </a:p>
          <a:p>
            <a:pPr lvl="1"/>
            <a:r>
              <a:rPr lang="en-US" altLang="ko-KR" dirty="0"/>
              <a:t>Echo</a:t>
            </a:r>
            <a:r>
              <a:rPr lang="ko-KR" altLang="en-US" dirty="0"/>
              <a:t>에 해당하는 내용을 가진 </a:t>
            </a:r>
            <a:r>
              <a:rPr lang="en-US" altLang="ko-KR" dirty="0" smtClean="0"/>
              <a:t>“Fruits.txt” </a:t>
            </a:r>
            <a:r>
              <a:rPr lang="ko-KR" altLang="en-US" dirty="0"/>
              <a:t>파일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경로를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repositor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add origin </a:t>
            </a:r>
            <a:r>
              <a:rPr lang="ko-KR" altLang="en-US" dirty="0" err="1" smtClean="0"/>
              <a:t>레파지토리</a:t>
            </a:r>
            <a:r>
              <a:rPr lang="en-US" altLang="ko-KR" dirty="0" smtClean="0"/>
              <a:t>URL </a:t>
            </a:r>
          </a:p>
          <a:p>
            <a:pPr lvl="1"/>
            <a:r>
              <a:rPr lang="ko-KR" altLang="en-US" dirty="0" smtClean="0"/>
              <a:t>현재 폴더를 웹에 생성한 원격 </a:t>
            </a:r>
            <a:r>
              <a:rPr lang="ko-KR" altLang="en-US" dirty="0" err="1" smtClean="0"/>
              <a:t>레파지토리에</a:t>
            </a:r>
            <a:r>
              <a:rPr lang="ko-KR" altLang="en-US" dirty="0" smtClean="0"/>
              <a:t> 연결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</a:t>
            </a:r>
            <a:r>
              <a:rPr lang="en-US" altLang="ko-KR" dirty="0" smtClean="0"/>
              <a:t>fruits.txt</a:t>
            </a:r>
          </a:p>
          <a:p>
            <a:pPr lvl="1"/>
            <a:r>
              <a:rPr lang="en-US" altLang="ko-KR" dirty="0" smtClean="0"/>
              <a:t>Fruits.txt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스테이징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-m "first </a:t>
            </a:r>
            <a:r>
              <a:rPr lang="en-US" altLang="ko-KR" dirty="0" smtClean="0"/>
              <a:t>commit“</a:t>
            </a:r>
          </a:p>
          <a:p>
            <a:pPr lvl="1"/>
            <a:r>
              <a:rPr lang="en-US" altLang="ko-KR" dirty="0"/>
              <a:t>Fruits.txt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커밋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push -u origin master</a:t>
            </a:r>
          </a:p>
          <a:p>
            <a:pPr lvl="1"/>
            <a:r>
              <a:rPr lang="en-US" altLang="ko-KR" dirty="0"/>
              <a:t>Fruits.txt</a:t>
            </a:r>
            <a:r>
              <a:rPr lang="ko-KR" altLang="en-US" dirty="0"/>
              <a:t>파일을 </a:t>
            </a:r>
            <a:r>
              <a:rPr lang="ko-KR" altLang="en-US" dirty="0" smtClean="0"/>
              <a:t>원격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푸쉬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71784"/>
            <a:ext cx="5181600" cy="45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10" name="내용 개체 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82126"/>
            <a:ext cx="5181600" cy="2119240"/>
          </a:xfrm>
          <a:prstGeom prst="rect">
            <a:avLst/>
          </a:prstGeom>
        </p:spPr>
      </p:pic>
      <p:sp>
        <p:nvSpPr>
          <p:cNvPr id="15" name="내용 개체 틀 1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altLang="ko-KR" dirty="0" smtClean="0"/>
          </a:p>
          <a:p>
            <a:pPr>
              <a:buAutoNum type="circleNumDbPlain"/>
            </a:pPr>
            <a:endParaRPr lang="en-US" altLang="ko-KR" dirty="0"/>
          </a:p>
          <a:p>
            <a:pPr>
              <a:buAutoNum type="circleNumDbPlain"/>
            </a:pPr>
            <a:endParaRPr lang="en-US" altLang="ko-KR" dirty="0" smtClean="0"/>
          </a:p>
          <a:p>
            <a:pPr>
              <a:buAutoNum type="circleNumDbPlain"/>
            </a:pPr>
            <a:endParaRPr lang="en-US" altLang="ko-KR" dirty="0"/>
          </a:p>
          <a:p>
            <a:pPr>
              <a:buAutoNum type="circleNumDbPlain"/>
            </a:pPr>
            <a:endParaRPr lang="en-US" altLang="ko-KR" dirty="0" smtClean="0"/>
          </a:p>
          <a:p>
            <a:pPr>
              <a:buAutoNum type="circleNumDbPlain"/>
            </a:pPr>
            <a:endParaRPr lang="en-US" altLang="ko-KR" dirty="0"/>
          </a:p>
          <a:p>
            <a:pPr>
              <a:buAutoNum type="circleNumDbPlain"/>
            </a:pPr>
            <a:endParaRPr lang="en-US" altLang="ko-KR" dirty="0" smtClean="0"/>
          </a:p>
          <a:p>
            <a:pPr>
              <a:buAutoNum type="circleNumDbPlain"/>
            </a:pPr>
            <a:endParaRPr lang="en-US" altLang="ko-KR" dirty="0"/>
          </a:p>
          <a:p>
            <a:pPr>
              <a:buFont typeface="+mj-ea"/>
              <a:buAutoNum type="circleNumDbPlain"/>
            </a:pPr>
            <a:endParaRPr lang="en-US" altLang="ko-KR" dirty="0" smtClean="0"/>
          </a:p>
          <a:p>
            <a:pPr>
              <a:buFont typeface="+mj-ea"/>
              <a:buAutoNum type="circleNumDbPlain"/>
            </a:pPr>
            <a:endParaRPr lang="en-US" altLang="ko-KR" dirty="0"/>
          </a:p>
          <a:p>
            <a:pPr>
              <a:buFont typeface="+mj-ea"/>
              <a:buAutoNum type="circleNumDbPlain"/>
            </a:pPr>
            <a:endParaRPr lang="en-US" altLang="ko-KR" dirty="0" smtClean="0"/>
          </a:p>
          <a:p>
            <a:pPr>
              <a:buFont typeface="+mj-ea"/>
              <a:buAutoNum type="circleNumDbPlain"/>
            </a:pPr>
            <a:endParaRPr lang="en-US" altLang="ko-KR" dirty="0"/>
          </a:p>
          <a:p>
            <a:pPr>
              <a:buFont typeface="+mj-ea"/>
              <a:buAutoNum type="circleNumDbPlain"/>
            </a:pPr>
            <a:endParaRPr lang="en-US" altLang="ko-KR" dirty="0" smtClean="0"/>
          </a:p>
          <a:p>
            <a:pPr>
              <a:buFont typeface="+mj-ea"/>
              <a:buAutoNum type="circleNumDbPlain"/>
            </a:pPr>
            <a:endParaRPr lang="en-US" altLang="ko-KR" dirty="0"/>
          </a:p>
          <a:p>
            <a:pPr>
              <a:buFont typeface="+mj-ea"/>
              <a:buAutoNum type="circleNumDbPlain"/>
            </a:pPr>
            <a:r>
              <a:rPr lang="ko-KR" altLang="en-US" b="0" dirty="0" smtClean="0"/>
              <a:t>파일을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편집</a:t>
            </a:r>
            <a:endParaRPr lang="en-US" altLang="ko-KR" b="0" dirty="0" smtClean="0"/>
          </a:p>
          <a:p>
            <a:pPr>
              <a:buFont typeface="+mj-ea"/>
              <a:buAutoNum type="circleNumDbPlain"/>
            </a:pPr>
            <a:r>
              <a:rPr lang="ko-KR" altLang="en-US" b="0" dirty="0" smtClean="0"/>
              <a:t>편집한 파일은 </a:t>
            </a:r>
            <a:r>
              <a:rPr lang="en-US" altLang="ko-KR" b="0" dirty="0" smtClean="0"/>
              <a:t>staging(</a:t>
            </a:r>
            <a:r>
              <a:rPr lang="en-US" altLang="ko-KR" b="0" dirty="0" err="1" smtClean="0"/>
              <a:t>git</a:t>
            </a:r>
            <a:r>
              <a:rPr lang="en-US" altLang="ko-KR" b="0" dirty="0" smtClean="0"/>
              <a:t> add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**) -&gt; commit -&gt; push </a:t>
            </a:r>
            <a:r>
              <a:rPr lang="ko-KR" altLang="en-US" b="0" dirty="0" smtClean="0"/>
              <a:t>순서</a:t>
            </a:r>
            <a:r>
              <a:rPr lang="en-US" altLang="ko-KR" b="0" dirty="0"/>
              <a:t/>
            </a:r>
            <a:br>
              <a:rPr lang="en-US" altLang="ko-KR" b="0" dirty="0"/>
            </a:b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로 업로드 할 수 있다</a:t>
            </a:r>
            <a:endParaRPr lang="ko-KR" altLang="en-US" b="0" dirty="0"/>
          </a:p>
        </p:txBody>
      </p:sp>
      <p:pic>
        <p:nvPicPr>
          <p:cNvPr id="16" name="내용 개체 틀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1909"/>
            <a:ext cx="5181600" cy="352175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931118" y="1468071"/>
            <a:ext cx="359246" cy="405384"/>
            <a:chOff x="226941" y="4079599"/>
            <a:chExt cx="359246" cy="405384"/>
          </a:xfrm>
        </p:grpSpPr>
        <p:sp>
          <p:nvSpPr>
            <p:cNvPr id="18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02818" y="2451051"/>
            <a:ext cx="359246" cy="405384"/>
            <a:chOff x="226941" y="4079599"/>
            <a:chExt cx="359246" cy="405384"/>
          </a:xfrm>
        </p:grpSpPr>
        <p:sp>
          <p:nvSpPr>
            <p:cNvPr id="2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0" name="내용 개체 틀 2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1" name="내용 개체 틀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387" y="3928516"/>
            <a:ext cx="3977985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smtClean="0"/>
              <a:t>c/Temp</a:t>
            </a:r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드라이브 하위의 </a:t>
            </a:r>
            <a:r>
              <a:rPr lang="en-US" altLang="ko-KR" dirty="0" smtClean="0"/>
              <a:t>Temp</a:t>
            </a:r>
            <a:r>
              <a:rPr lang="ko-KR" altLang="en-US" dirty="0" smtClean="0"/>
              <a:t>폴더로 이동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smtClean="0"/>
              <a:t>ac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smtClean="0"/>
              <a:t>c/Temp/ac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 smtClean="0"/>
              <a:t>init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</a:t>
            </a:r>
            <a:r>
              <a:rPr lang="en-US" altLang="ko-KR" dirty="0" smtClean="0"/>
              <a:t>abc.txt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-m "first"</a:t>
            </a:r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add origin </a:t>
            </a:r>
            <a:r>
              <a:rPr lang="en-US" altLang="ko-KR" dirty="0" smtClean="0"/>
              <a:t>http</a:t>
            </a:r>
            <a:r>
              <a:rPr lang="en-US" altLang="ko-KR" dirty="0"/>
              <a:t>://github.com/johnbaek85/asdasd.git</a:t>
            </a:r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push -u origin master</a:t>
            </a:r>
          </a:p>
          <a:p>
            <a:r>
              <a:rPr lang="ko-KR" altLang="en-US" dirty="0" smtClean="0"/>
              <a:t>변경 후에도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명령을 통해 </a:t>
            </a:r>
            <a:r>
              <a:rPr lang="ko-KR" altLang="en-US" dirty="0" err="1" smtClean="0"/>
              <a:t>스테이징을</a:t>
            </a:r>
            <a:r>
              <a:rPr lang="ko-KR" altLang="en-US" dirty="0" smtClean="0"/>
              <a:t> 한 후에 </a:t>
            </a:r>
            <a:r>
              <a:rPr lang="en-US" altLang="ko-KR" dirty="0" smtClean="0"/>
              <a:t>commit -&gt; push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원하는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시점으로 복원하기</a:t>
            </a:r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Reset</a:t>
            </a:r>
            <a:r>
              <a:rPr lang="ko-KR" altLang="en-US" dirty="0" smtClean="0"/>
              <a:t> </a:t>
            </a:r>
            <a:r>
              <a:rPr lang="en-US" altLang="ko-KR" dirty="0" smtClean="0"/>
              <a:t>hard(soft/mixed) [</a:t>
            </a:r>
            <a:r>
              <a:rPr lang="ko-KR" altLang="en-US" dirty="0" err="1" smtClean="0"/>
              <a:t>커밋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://www.devpools.kr/2017/02/05/%EC%B4%88%EB%B3%B4%EC%9A%A9-git-%EB%90%98%EB%8F%8C%EB%A6%AC%EA%B8%B0-reset-revert/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146" y="8581390"/>
            <a:ext cx="831947" cy="999472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명령어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init: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깃 저장소를 초기화한다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저장소나 디렉토리 안에서 이 명령을 실행하기 전까지는 그냥 일반 폴더이다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이것을 입력한 후에야 추가적인 깃 명령어들을 줄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config: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“configure”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의 준말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처음에 깃을 설정할 때 가장 유용하다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help: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명령어를 잊어버렸다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?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커맨드 라인에 이걸 타이핑하면 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21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개의 가장 많이 사용하는 깃 명령어들이 나타난다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좀 더 자세하게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help init”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이나 다른 용어를 타이핑하여 특정 깃 명령어를 사용하고 설정하는 법을 이해할 수도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status: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저장소 상태를 체크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어떤 화일이 저장소 안에 있는지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커밋이 필요한 변경사항이 있는지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현재 저장소의 어떤 브랜치에서 작업하고 있는지 등을 볼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add: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 명령이 저장소에 새 화일들을 추가하진 </a:t>
            </a:r>
            <a:r>
              <a:rPr kumimoji="0" lang="ko-KR" sz="1400" b="0" i="1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않는다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대신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깃이 새 화일들을 지켜보게 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화일을 추가하면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깃의 저장소 “스냅샷”에 포함된다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commit: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깃의 가장 중요한 명령어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어떤 변경사항이라도 만든 후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저장소의 “스냅샷”을 찍기 위해 이것을 입력한다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보통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commit -m “Message hear.”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형식으로 사용한다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-m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은 명령어의 그 다음 부분을 메시지로 읽어야 한다는 것을 말한다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branch: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여러 협업자와 작업하고 자신만의 변경을 원한다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?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 명령어는 새로운 브랜치를 만들고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자신만의 변경사항과 화일 추가 등의 커밋 타임라인을 만든다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당신의 제목이 명령어 다음에 온다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새 브랜치를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cats”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로 부르고 싶으면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git branch cats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를 타이핑한다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checkout: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글자 그대로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현재 위치하고 있지 않은 저장소를 “체크아웃”할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이것은 체크하길 원하는 저장소로 옮겨가게 해주는 탐색 명령이다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master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브랜치를 들여다 보고 싶으면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git checkout master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를 사용할 수 있고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git checkout cats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로 또 다른 브랜치를 들여다 볼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merge: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브랜치에서 작업을 끝내고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모든 협업자가 볼 수 있는 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master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브랜치로 병합할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git merge cats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는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cats”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브랜치에서 만든 모든 변경사항을 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master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로 추가한다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push: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로컬 컴퓨터에서 작업하고 당신의 커밋을 깃허브에서 온라인으로도 볼 수 있기를 원한다면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 명령어로 깃허브에 변경사항을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push”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pull: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로컬 컴퓨터에서 작업할 때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작업하고 있는 저장소의 최신 버전을 원하면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 명령어로 깃허브로부터 변경사항을 다운로드한다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(“pull”).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55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90228" y="4582505"/>
            <a:ext cx="11249660" cy="3611989"/>
            <a:chOff x="414020" y="1882975"/>
            <a:chExt cx="11249660" cy="3611989"/>
          </a:xfrm>
        </p:grpSpPr>
        <p:sp>
          <p:nvSpPr>
            <p:cNvPr id="7" name="굽은 화살표 6"/>
            <p:cNvSpPr/>
            <p:nvPr/>
          </p:nvSpPr>
          <p:spPr>
            <a:xfrm flipV="1">
              <a:off x="8952990" y="3824908"/>
              <a:ext cx="2002030" cy="791268"/>
            </a:xfrm>
            <a:prstGeom prst="ben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U자형 화살표 7"/>
            <p:cNvSpPr/>
            <p:nvPr/>
          </p:nvSpPr>
          <p:spPr>
            <a:xfrm flipV="1">
              <a:off x="4747092" y="3716654"/>
              <a:ext cx="2641682" cy="936017"/>
            </a:xfrm>
            <a:prstGeom prst="uturnArrow">
              <a:avLst>
                <a:gd name="adj1" fmla="val 23193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U자형 화살표 8"/>
            <p:cNvSpPr/>
            <p:nvPr/>
          </p:nvSpPr>
          <p:spPr>
            <a:xfrm flipV="1">
              <a:off x="1708907" y="3699495"/>
              <a:ext cx="2641682" cy="936017"/>
            </a:xfrm>
            <a:prstGeom prst="uturnArrow">
              <a:avLst>
                <a:gd name="adj1" fmla="val 23193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414020" y="3495040"/>
              <a:ext cx="11249660" cy="449580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sp>
          <p:nvSpPr>
            <p:cNvPr id="11" name="굽은 화살표 10"/>
            <p:cNvSpPr/>
            <p:nvPr/>
          </p:nvSpPr>
          <p:spPr>
            <a:xfrm>
              <a:off x="1239522" y="2810907"/>
              <a:ext cx="3532746" cy="778768"/>
            </a:xfrm>
            <a:prstGeom prst="ben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709228" y="3612543"/>
              <a:ext cx="234949" cy="235578"/>
              <a:chOff x="2687321" y="1075062"/>
              <a:chExt cx="234949" cy="235578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269548" y="3617623"/>
              <a:ext cx="234949" cy="235578"/>
              <a:chOff x="2687321" y="1075062"/>
              <a:chExt cx="234949" cy="235578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8350629" y="3617623"/>
              <a:ext cx="234949" cy="235578"/>
              <a:chOff x="2687321" y="1075062"/>
              <a:chExt cx="234949" cy="235578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" name="구부러진 연결선 14"/>
            <p:cNvCxnSpPr>
              <a:stCxn id="62" idx="5"/>
            </p:cNvCxnSpPr>
            <p:nvPr/>
          </p:nvCxnSpPr>
          <p:spPr>
            <a:xfrm rot="16200000" flipH="1">
              <a:off x="1996717" y="3726673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2246387" y="3909098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ver1.0</a:t>
              </a:r>
              <a:endParaRPr lang="ko-KR" altLang="en-US" sz="1000" dirty="0"/>
            </a:p>
          </p:txBody>
        </p:sp>
        <p:cxnSp>
          <p:nvCxnSpPr>
            <p:cNvPr id="17" name="구부러진 연결선 16"/>
            <p:cNvCxnSpPr/>
            <p:nvPr/>
          </p:nvCxnSpPr>
          <p:spPr>
            <a:xfrm rot="16200000" flipH="1">
              <a:off x="4543469" y="3749698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4793139" y="3932123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ver1.1</a:t>
              </a:r>
              <a:endParaRPr lang="ko-KR" altLang="en-US" sz="10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270417" y="3960027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ver1.2</a:t>
              </a:r>
              <a:endParaRPr lang="ko-KR" altLang="en-US" sz="1000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650351" y="2347384"/>
              <a:ext cx="4222254" cy="1212426"/>
              <a:chOff x="2487791" y="1991784"/>
              <a:chExt cx="4222254" cy="1212426"/>
            </a:xfrm>
          </p:grpSpPr>
          <p:sp>
            <p:nvSpPr>
              <p:cNvPr id="56" name="U자형 화살표 55"/>
              <p:cNvSpPr/>
              <p:nvPr/>
            </p:nvSpPr>
            <p:spPr>
              <a:xfrm>
                <a:off x="2487791" y="1991784"/>
                <a:ext cx="4129501" cy="619168"/>
              </a:xfrm>
              <a:prstGeom prst="uturnArrow">
                <a:avLst>
                  <a:gd name="adj1" fmla="val 31492"/>
                  <a:gd name="adj2" fmla="val 14926"/>
                  <a:gd name="adj3" fmla="val 22834"/>
                  <a:gd name="adj4" fmla="val 48082"/>
                  <a:gd name="adj5" fmla="val 98359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아래쪽 화살표 56"/>
              <p:cNvSpPr/>
              <p:nvPr/>
            </p:nvSpPr>
            <p:spPr>
              <a:xfrm>
                <a:off x="6341745" y="2351405"/>
                <a:ext cx="368300" cy="852805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3328715" y="1882975"/>
              <a:ext cx="5182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Topic branches / </a:t>
              </a:r>
              <a:r>
                <a:rPr lang="en-US" altLang="ko-KR" dirty="0" err="1">
                  <a:solidFill>
                    <a:schemeClr val="accent2">
                      <a:lumMod val="75000"/>
                    </a:schemeClr>
                  </a:solidFill>
                </a:rPr>
                <a:t>SubBranch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 – function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changes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>
              <a:off x="7186275" y="2814552"/>
              <a:ext cx="3532746" cy="778768"/>
            </a:xfrm>
            <a:prstGeom prst="ben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207239" y="3230337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54" name="타원 53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014450" y="2344943"/>
              <a:ext cx="12569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add new function</a:t>
              </a:r>
              <a:endParaRPr lang="ko-KR" altLang="en-US" sz="1000" dirty="0"/>
            </a:p>
          </p:txBody>
        </p:sp>
        <p:cxnSp>
          <p:nvCxnSpPr>
            <p:cNvPr id="26" name="구부러진 연결선 25"/>
            <p:cNvCxnSpPr>
              <a:stCxn id="54" idx="0"/>
              <a:endCxn id="25" idx="1"/>
            </p:cNvCxnSpPr>
            <p:nvPr/>
          </p:nvCxnSpPr>
          <p:spPr>
            <a:xfrm rot="16200000" flipV="1">
              <a:off x="826913" y="2732536"/>
              <a:ext cx="685339" cy="310264"/>
            </a:xfrm>
            <a:prstGeom prst="curvedConnector4">
              <a:avLst>
                <a:gd name="adj1" fmla="val 35405"/>
                <a:gd name="adj2" fmla="val 1736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/>
            <p:cNvGrpSpPr/>
            <p:nvPr/>
          </p:nvGrpSpPr>
          <p:grpSpPr>
            <a:xfrm>
              <a:off x="2781877" y="2316510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52" name="타원 51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3321700" y="2504965"/>
              <a:ext cx="14812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changing function</a:t>
              </a:r>
              <a:endParaRPr lang="ko-KR" altLang="en-US" sz="1000" dirty="0"/>
            </a:p>
          </p:txBody>
        </p:sp>
        <p:cxnSp>
          <p:nvCxnSpPr>
            <p:cNvPr id="29" name="구부러진 연결선 28"/>
            <p:cNvCxnSpPr>
              <a:stCxn id="53" idx="5"/>
              <a:endCxn id="28" idx="1"/>
            </p:cNvCxnSpPr>
            <p:nvPr/>
          </p:nvCxnSpPr>
          <p:spPr>
            <a:xfrm rot="16200000" flipH="1">
              <a:off x="3031009" y="2414328"/>
              <a:ext cx="215443" cy="36594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/>
          </p:nvGrpSpPr>
          <p:grpSpPr>
            <a:xfrm>
              <a:off x="7918265" y="2887923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50" name="타원 49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8672907" y="2253651"/>
              <a:ext cx="12569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add new function</a:t>
              </a:r>
              <a:endParaRPr lang="ko-KR" altLang="en-US" sz="1000" dirty="0"/>
            </a:p>
          </p:txBody>
        </p:sp>
        <p:cxnSp>
          <p:nvCxnSpPr>
            <p:cNvPr id="32" name="구부러진 연결선 31"/>
            <p:cNvCxnSpPr>
              <a:stCxn id="50" idx="0"/>
              <a:endCxn id="31" idx="1"/>
            </p:cNvCxnSpPr>
            <p:nvPr/>
          </p:nvCxnSpPr>
          <p:spPr>
            <a:xfrm rot="5400000" flipH="1" flipV="1">
              <a:off x="8137215" y="2352232"/>
              <a:ext cx="434217" cy="63716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2005282" y="4398578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48" name="타원 47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071416" y="4399940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46" name="타원 45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6883751" y="4399935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44" name="타원 43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663029" y="4216066"/>
              <a:ext cx="7344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 bug</a:t>
              </a:r>
              <a:r>
                <a:rPr lang="ko-KR" altLang="en-US" sz="1000" b="1" dirty="0" smtClean="0"/>
                <a:t> </a:t>
              </a:r>
              <a:r>
                <a:rPr lang="en-US" altLang="ko-KR" sz="1000" b="1" dirty="0" smtClean="0"/>
                <a:t>fix</a:t>
              </a:r>
              <a:endParaRPr lang="ko-KR" altLang="en-US" sz="100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07907" y="4828399"/>
              <a:ext cx="7457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/>
                <a:t>Commit</a:t>
              </a:r>
              <a:br>
                <a:rPr lang="en-US" altLang="ko-KR" sz="1000" b="1" dirty="0"/>
              </a:br>
              <a:r>
                <a:rPr lang="en-US" altLang="ko-KR" sz="1000" b="1" dirty="0" smtClean="0"/>
                <a:t>b </a:t>
              </a:r>
              <a:r>
                <a:rPr lang="en-US" altLang="ko-KR" sz="1000" b="1" dirty="0"/>
                <a:t>bug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fix</a:t>
              </a:r>
              <a:endParaRPr lang="ko-KR" altLang="en-US" sz="10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75967" y="4773483"/>
              <a:ext cx="7457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/>
                <a:t>Commit</a:t>
              </a:r>
              <a:br>
                <a:rPr lang="en-US" altLang="ko-KR" sz="1000" b="1" dirty="0"/>
              </a:br>
              <a:r>
                <a:rPr lang="en-US" altLang="ko-KR" sz="1000" b="1" dirty="0" smtClean="0"/>
                <a:t>b </a:t>
              </a:r>
              <a:r>
                <a:rPr lang="en-US" altLang="ko-KR" sz="1000" b="1" dirty="0"/>
                <a:t>bug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fix</a:t>
              </a:r>
              <a:endParaRPr lang="ko-KR" altLang="en-US" sz="1000" dirty="0"/>
            </a:p>
          </p:txBody>
        </p:sp>
        <p:cxnSp>
          <p:nvCxnSpPr>
            <p:cNvPr id="39" name="구부러진 연결선 38"/>
            <p:cNvCxnSpPr>
              <a:stCxn id="48" idx="3"/>
              <a:endCxn id="36" idx="3"/>
            </p:cNvCxnSpPr>
            <p:nvPr/>
          </p:nvCxnSpPr>
          <p:spPr>
            <a:xfrm rot="5400000" flipH="1">
              <a:off x="1626839" y="4186807"/>
              <a:ext cx="183535" cy="642164"/>
            </a:xfrm>
            <a:prstGeom prst="curvedConnector4">
              <a:avLst>
                <a:gd name="adj1" fmla="val -124554"/>
                <a:gd name="adj2" fmla="val 526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구부러진 연결선 39"/>
            <p:cNvCxnSpPr>
              <a:stCxn id="47" idx="5"/>
              <a:endCxn id="37" idx="3"/>
            </p:cNvCxnSpPr>
            <p:nvPr/>
          </p:nvCxnSpPr>
          <p:spPr>
            <a:xfrm rot="5400000">
              <a:off x="2771739" y="4554893"/>
              <a:ext cx="455447" cy="49167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구부러진 연결선 40"/>
            <p:cNvCxnSpPr>
              <a:stCxn id="44" idx="4"/>
              <a:endCxn id="38" idx="3"/>
            </p:cNvCxnSpPr>
            <p:nvPr/>
          </p:nvCxnSpPr>
          <p:spPr>
            <a:xfrm rot="5400000">
              <a:off x="6542443" y="4514754"/>
              <a:ext cx="338025" cy="57954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3341803" y="5125632"/>
              <a:ext cx="498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Topic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branches / </a:t>
              </a:r>
              <a:r>
                <a:rPr lang="en-US" altLang="ko-KR" dirty="0" err="1">
                  <a:solidFill>
                    <a:srgbClr val="7030A0"/>
                  </a:solidFill>
                </a:rPr>
                <a:t>SubBranch</a:t>
              </a:r>
              <a:r>
                <a:rPr lang="en-US" altLang="ko-KR" dirty="0">
                  <a:solidFill>
                    <a:srgbClr val="7030A0"/>
                  </a:solidFill>
                </a:rPr>
                <a:t>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bug fix histories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43" name="구부러진 연결선 42"/>
            <p:cNvCxnSpPr>
              <a:stCxn id="59" idx="4"/>
              <a:endCxn id="19" idx="3"/>
            </p:cNvCxnSpPr>
            <p:nvPr/>
          </p:nvCxnSpPr>
          <p:spPr>
            <a:xfrm rot="5400000">
              <a:off x="8209095" y="3898815"/>
              <a:ext cx="347228" cy="17530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3319173" y="3534480"/>
              <a:ext cx="70348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Integration Branch</a:t>
              </a:r>
              <a:r>
                <a:rPr lang="en-US" altLang="ko-KR" b="1" dirty="0">
                  <a:solidFill>
                    <a:schemeClr val="bg1"/>
                  </a:solidFill>
                </a:rPr>
                <a:t> / Master Branch</a:t>
              </a:r>
              <a:r>
                <a:rPr lang="en-US" altLang="ko-KR" dirty="0">
                  <a:solidFill>
                    <a:schemeClr val="bg1"/>
                  </a:solidFill>
                </a:rPr>
                <a:t> – Managing Release version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14020" y="1534874"/>
            <a:ext cx="11249660" cy="2477162"/>
            <a:chOff x="414020" y="1534874"/>
            <a:chExt cx="11249660" cy="2477162"/>
          </a:xfrm>
        </p:grpSpPr>
        <p:sp>
          <p:nvSpPr>
            <p:cNvPr id="65" name="오른쪽 화살표 64"/>
            <p:cNvSpPr/>
            <p:nvPr/>
          </p:nvSpPr>
          <p:spPr>
            <a:xfrm>
              <a:off x="414020" y="3146939"/>
              <a:ext cx="11249660" cy="449580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sp>
          <p:nvSpPr>
            <p:cNvPr id="66" name="굽은 화살표 65"/>
            <p:cNvSpPr/>
            <p:nvPr/>
          </p:nvSpPr>
          <p:spPr>
            <a:xfrm>
              <a:off x="1239522" y="2462806"/>
              <a:ext cx="3532746" cy="778768"/>
            </a:xfrm>
            <a:prstGeom prst="ben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709228" y="3264442"/>
              <a:ext cx="234949" cy="235578"/>
              <a:chOff x="2687321" y="1075062"/>
              <a:chExt cx="234949" cy="23557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4269548" y="3269522"/>
              <a:ext cx="234949" cy="235578"/>
              <a:chOff x="2687321" y="1075062"/>
              <a:chExt cx="234949" cy="235578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8350629" y="3269522"/>
              <a:ext cx="234949" cy="235578"/>
              <a:chOff x="2687321" y="1075062"/>
              <a:chExt cx="234949" cy="235578"/>
            </a:xfrm>
          </p:grpSpPr>
          <p:sp>
            <p:nvSpPr>
              <p:cNvPr id="97" name="타원 96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0" name="구부러진 연결선 69"/>
            <p:cNvCxnSpPr>
              <a:stCxn id="101" idx="5"/>
            </p:cNvCxnSpPr>
            <p:nvPr/>
          </p:nvCxnSpPr>
          <p:spPr>
            <a:xfrm rot="16200000" flipH="1">
              <a:off x="1996717" y="3378572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246387" y="3560997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ver1.0</a:t>
              </a:r>
              <a:endParaRPr lang="ko-KR" altLang="en-US" sz="1000" dirty="0"/>
            </a:p>
          </p:txBody>
        </p:sp>
        <p:cxnSp>
          <p:nvCxnSpPr>
            <p:cNvPr id="72" name="구부러진 연결선 71"/>
            <p:cNvCxnSpPr/>
            <p:nvPr/>
          </p:nvCxnSpPr>
          <p:spPr>
            <a:xfrm rot="16200000" flipH="1">
              <a:off x="4543469" y="3401597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4793139" y="3584022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ver1.1</a:t>
              </a:r>
              <a:endParaRPr lang="ko-KR" altLang="en-US" sz="1000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270417" y="3611926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ver1.2</a:t>
              </a:r>
              <a:endParaRPr lang="ko-KR" altLang="en-US" sz="1000" dirty="0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2650351" y="1999283"/>
              <a:ext cx="4222254" cy="1212426"/>
              <a:chOff x="2487791" y="1991784"/>
              <a:chExt cx="4222254" cy="1212426"/>
            </a:xfrm>
          </p:grpSpPr>
          <p:sp>
            <p:nvSpPr>
              <p:cNvPr id="95" name="U자형 화살표 94"/>
              <p:cNvSpPr/>
              <p:nvPr/>
            </p:nvSpPr>
            <p:spPr>
              <a:xfrm>
                <a:off x="2487791" y="1991784"/>
                <a:ext cx="4129501" cy="619168"/>
              </a:xfrm>
              <a:prstGeom prst="uturnArrow">
                <a:avLst>
                  <a:gd name="adj1" fmla="val 31492"/>
                  <a:gd name="adj2" fmla="val 14926"/>
                  <a:gd name="adj3" fmla="val 22834"/>
                  <a:gd name="adj4" fmla="val 48082"/>
                  <a:gd name="adj5" fmla="val 98359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아래쪽 화살표 95"/>
              <p:cNvSpPr/>
              <p:nvPr/>
            </p:nvSpPr>
            <p:spPr>
              <a:xfrm>
                <a:off x="6341745" y="2351405"/>
                <a:ext cx="368300" cy="852805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3328715" y="1534874"/>
              <a:ext cx="5182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Topic branches / </a:t>
              </a:r>
              <a:r>
                <a:rPr lang="en-US" altLang="ko-KR" dirty="0" err="1">
                  <a:solidFill>
                    <a:schemeClr val="accent2">
                      <a:lumMod val="75000"/>
                    </a:schemeClr>
                  </a:solidFill>
                </a:rPr>
                <a:t>SubBranch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 – function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changes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7" name="굽은 화살표 76"/>
            <p:cNvSpPr/>
            <p:nvPr/>
          </p:nvSpPr>
          <p:spPr>
            <a:xfrm>
              <a:off x="7186275" y="2466451"/>
              <a:ext cx="3532746" cy="778768"/>
            </a:xfrm>
            <a:prstGeom prst="ben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1207239" y="2882236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93" name="타원 92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직사각형 78"/>
            <p:cNvSpPr/>
            <p:nvPr/>
          </p:nvSpPr>
          <p:spPr>
            <a:xfrm>
              <a:off x="1014450" y="1996842"/>
              <a:ext cx="12569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add new function</a:t>
              </a:r>
              <a:endParaRPr lang="ko-KR" altLang="en-US" sz="1000" dirty="0"/>
            </a:p>
          </p:txBody>
        </p:sp>
        <p:cxnSp>
          <p:nvCxnSpPr>
            <p:cNvPr id="80" name="구부러진 연결선 79"/>
            <p:cNvCxnSpPr>
              <a:stCxn id="93" idx="0"/>
              <a:endCxn id="79" idx="1"/>
            </p:cNvCxnSpPr>
            <p:nvPr/>
          </p:nvCxnSpPr>
          <p:spPr>
            <a:xfrm rot="16200000" flipV="1">
              <a:off x="826913" y="2384435"/>
              <a:ext cx="685339" cy="310264"/>
            </a:xfrm>
            <a:prstGeom prst="curvedConnector4">
              <a:avLst>
                <a:gd name="adj1" fmla="val 35405"/>
                <a:gd name="adj2" fmla="val 1736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/>
            <p:cNvGrpSpPr/>
            <p:nvPr/>
          </p:nvGrpSpPr>
          <p:grpSpPr>
            <a:xfrm>
              <a:off x="2781877" y="1968409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91" name="타원 90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3321700" y="2156864"/>
              <a:ext cx="14812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changing function</a:t>
              </a:r>
              <a:endParaRPr lang="ko-KR" altLang="en-US" sz="1000" dirty="0"/>
            </a:p>
          </p:txBody>
        </p:sp>
        <p:cxnSp>
          <p:nvCxnSpPr>
            <p:cNvPr id="83" name="구부러진 연결선 82"/>
            <p:cNvCxnSpPr>
              <a:stCxn id="92" idx="5"/>
              <a:endCxn id="82" idx="1"/>
            </p:cNvCxnSpPr>
            <p:nvPr/>
          </p:nvCxnSpPr>
          <p:spPr>
            <a:xfrm rot="16200000" flipH="1">
              <a:off x="3031009" y="2066227"/>
              <a:ext cx="215443" cy="36594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그룹 83"/>
            <p:cNvGrpSpPr/>
            <p:nvPr/>
          </p:nvGrpSpPr>
          <p:grpSpPr>
            <a:xfrm>
              <a:off x="7918265" y="2539822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89" name="타원 88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직사각형 84"/>
            <p:cNvSpPr/>
            <p:nvPr/>
          </p:nvSpPr>
          <p:spPr>
            <a:xfrm>
              <a:off x="8672907" y="1905550"/>
              <a:ext cx="12569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add new function</a:t>
              </a:r>
              <a:endParaRPr lang="ko-KR" altLang="en-US" sz="1000" dirty="0"/>
            </a:p>
          </p:txBody>
        </p:sp>
        <p:cxnSp>
          <p:nvCxnSpPr>
            <p:cNvPr id="86" name="구부러진 연결선 85"/>
            <p:cNvCxnSpPr>
              <a:stCxn id="89" idx="0"/>
              <a:endCxn id="85" idx="1"/>
            </p:cNvCxnSpPr>
            <p:nvPr/>
          </p:nvCxnSpPr>
          <p:spPr>
            <a:xfrm rot="5400000" flipH="1" flipV="1">
              <a:off x="8137215" y="2004131"/>
              <a:ext cx="434217" cy="63716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구부러진 연결선 86"/>
            <p:cNvCxnSpPr>
              <a:stCxn id="98" idx="4"/>
              <a:endCxn id="74" idx="3"/>
            </p:cNvCxnSpPr>
            <p:nvPr/>
          </p:nvCxnSpPr>
          <p:spPr>
            <a:xfrm rot="5400000">
              <a:off x="8209095" y="3550714"/>
              <a:ext cx="347228" cy="17530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3319173" y="3186379"/>
              <a:ext cx="70348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Integration Branch</a:t>
              </a:r>
              <a:r>
                <a:rPr lang="en-US" altLang="ko-KR" b="1" dirty="0">
                  <a:solidFill>
                    <a:schemeClr val="bg1"/>
                  </a:solidFill>
                </a:rPr>
                <a:t> / Master Branch</a:t>
              </a:r>
              <a:r>
                <a:rPr lang="en-US" altLang="ko-KR" dirty="0">
                  <a:solidFill>
                    <a:schemeClr val="bg1"/>
                  </a:solidFill>
                </a:rPr>
                <a:t> – Managing Release version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588315" y="-877463"/>
            <a:ext cx="11249660" cy="1999924"/>
            <a:chOff x="343932" y="-2400296"/>
            <a:chExt cx="11249660" cy="1999924"/>
          </a:xfrm>
        </p:grpSpPr>
        <p:sp>
          <p:nvSpPr>
            <p:cNvPr id="104" name="굽은 화살표 103"/>
            <p:cNvSpPr/>
            <p:nvPr/>
          </p:nvSpPr>
          <p:spPr>
            <a:xfrm flipV="1">
              <a:off x="8882902" y="-2070428"/>
              <a:ext cx="2002030" cy="791268"/>
            </a:xfrm>
            <a:prstGeom prst="ben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U자형 화살표 104"/>
            <p:cNvSpPr/>
            <p:nvPr/>
          </p:nvSpPr>
          <p:spPr>
            <a:xfrm flipV="1">
              <a:off x="4677004" y="-2178682"/>
              <a:ext cx="2641682" cy="936017"/>
            </a:xfrm>
            <a:prstGeom prst="uturnArrow">
              <a:avLst>
                <a:gd name="adj1" fmla="val 23193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U자형 화살표 105"/>
            <p:cNvSpPr/>
            <p:nvPr/>
          </p:nvSpPr>
          <p:spPr>
            <a:xfrm flipV="1">
              <a:off x="1638819" y="-2195841"/>
              <a:ext cx="2641682" cy="936017"/>
            </a:xfrm>
            <a:prstGeom prst="uturnArrow">
              <a:avLst>
                <a:gd name="adj1" fmla="val 23193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오른쪽 화살표 106"/>
            <p:cNvSpPr/>
            <p:nvPr/>
          </p:nvSpPr>
          <p:spPr>
            <a:xfrm>
              <a:off x="343932" y="-2400296"/>
              <a:ext cx="11249660" cy="449580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1639140" y="-2282793"/>
              <a:ext cx="234949" cy="235578"/>
              <a:chOff x="2687321" y="1075062"/>
              <a:chExt cx="234949" cy="235578"/>
            </a:xfrm>
          </p:grpSpPr>
          <p:sp>
            <p:nvSpPr>
              <p:cNvPr id="138" name="타원 137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4199460" y="-2277713"/>
              <a:ext cx="234949" cy="235578"/>
              <a:chOff x="2687321" y="1075062"/>
              <a:chExt cx="234949" cy="235578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8280541" y="-2277713"/>
              <a:ext cx="234949" cy="235578"/>
              <a:chOff x="2687321" y="1075062"/>
              <a:chExt cx="234949" cy="235578"/>
            </a:xfrm>
          </p:grpSpPr>
          <p:sp>
            <p:nvSpPr>
              <p:cNvPr id="134" name="타원 133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1" name="구부러진 연결선 110"/>
            <p:cNvCxnSpPr>
              <a:stCxn id="138" idx="5"/>
            </p:cNvCxnSpPr>
            <p:nvPr/>
          </p:nvCxnSpPr>
          <p:spPr>
            <a:xfrm rot="16200000" flipH="1">
              <a:off x="1926629" y="-2168663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2176299" y="-1986238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ver1.0</a:t>
              </a:r>
              <a:endParaRPr lang="ko-KR" altLang="en-US" sz="1000" dirty="0"/>
            </a:p>
          </p:txBody>
        </p:sp>
        <p:cxnSp>
          <p:nvCxnSpPr>
            <p:cNvPr id="113" name="구부러진 연결선 112"/>
            <p:cNvCxnSpPr/>
            <p:nvPr/>
          </p:nvCxnSpPr>
          <p:spPr>
            <a:xfrm rot="16200000" flipH="1">
              <a:off x="4473381" y="-2145638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4723051" y="-1963213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ver1.1</a:t>
              </a:r>
              <a:endParaRPr lang="ko-KR" altLang="en-US" sz="1000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200329" y="-1935309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ver1.2</a:t>
              </a:r>
              <a:endParaRPr lang="ko-KR" altLang="en-US" sz="1000" dirty="0"/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935194" y="-1496758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132" name="타원 131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001328" y="-1495396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130" name="타원 129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6813663" y="-1495401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128" name="타원 127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592941" y="-1679270"/>
              <a:ext cx="7344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 bug</a:t>
              </a:r>
              <a:r>
                <a:rPr lang="ko-KR" altLang="en-US" sz="1000" b="1" dirty="0" smtClean="0"/>
                <a:t> </a:t>
              </a:r>
              <a:r>
                <a:rPr lang="en-US" altLang="ko-KR" sz="1000" b="1" dirty="0" smtClean="0"/>
                <a:t>fix</a:t>
              </a:r>
              <a:endParaRPr lang="ko-KR" altLang="en-US" sz="1000" dirty="0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1937819" y="-1066937"/>
              <a:ext cx="7457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/>
                <a:t>Commit</a:t>
              </a:r>
              <a:br>
                <a:rPr lang="en-US" altLang="ko-KR" sz="1000" b="1" dirty="0"/>
              </a:br>
              <a:r>
                <a:rPr lang="en-US" altLang="ko-KR" sz="1000" b="1" dirty="0" smtClean="0"/>
                <a:t>b </a:t>
              </a:r>
              <a:r>
                <a:rPr lang="en-US" altLang="ko-KR" sz="1000" b="1" dirty="0"/>
                <a:t>bug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fix</a:t>
              </a:r>
              <a:endParaRPr lang="ko-KR" altLang="en-US" sz="1000" dirty="0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5605879" y="-1121853"/>
              <a:ext cx="7457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/>
                <a:t>Commit</a:t>
              </a:r>
              <a:br>
                <a:rPr lang="en-US" altLang="ko-KR" sz="1000" b="1" dirty="0"/>
              </a:br>
              <a:r>
                <a:rPr lang="en-US" altLang="ko-KR" sz="1000" b="1" dirty="0" smtClean="0"/>
                <a:t>b </a:t>
              </a:r>
              <a:r>
                <a:rPr lang="en-US" altLang="ko-KR" sz="1000" b="1" dirty="0"/>
                <a:t>bug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fix</a:t>
              </a:r>
              <a:endParaRPr lang="ko-KR" altLang="en-US" sz="1000" dirty="0"/>
            </a:p>
          </p:txBody>
        </p:sp>
        <p:cxnSp>
          <p:nvCxnSpPr>
            <p:cNvPr id="122" name="구부러진 연결선 121"/>
            <p:cNvCxnSpPr>
              <a:stCxn id="132" idx="3"/>
              <a:endCxn id="119" idx="3"/>
            </p:cNvCxnSpPr>
            <p:nvPr/>
          </p:nvCxnSpPr>
          <p:spPr>
            <a:xfrm rot="5400000" flipH="1">
              <a:off x="1556751" y="-1708529"/>
              <a:ext cx="183535" cy="642164"/>
            </a:xfrm>
            <a:prstGeom prst="curvedConnector4">
              <a:avLst>
                <a:gd name="adj1" fmla="val -124554"/>
                <a:gd name="adj2" fmla="val 526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구부러진 연결선 122"/>
            <p:cNvCxnSpPr>
              <a:stCxn id="131" idx="5"/>
              <a:endCxn id="120" idx="3"/>
            </p:cNvCxnSpPr>
            <p:nvPr/>
          </p:nvCxnSpPr>
          <p:spPr>
            <a:xfrm rot="5400000">
              <a:off x="2701651" y="-1340443"/>
              <a:ext cx="455447" cy="49167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구부러진 연결선 123"/>
            <p:cNvCxnSpPr>
              <a:stCxn id="128" idx="4"/>
              <a:endCxn id="121" idx="3"/>
            </p:cNvCxnSpPr>
            <p:nvPr/>
          </p:nvCxnSpPr>
          <p:spPr>
            <a:xfrm rot="5400000">
              <a:off x="6472355" y="-1380582"/>
              <a:ext cx="338025" cy="57954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직사각형 124"/>
            <p:cNvSpPr/>
            <p:nvPr/>
          </p:nvSpPr>
          <p:spPr>
            <a:xfrm>
              <a:off x="3271715" y="-769704"/>
              <a:ext cx="498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Topic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branches / </a:t>
              </a:r>
              <a:r>
                <a:rPr lang="en-US" altLang="ko-KR" dirty="0" err="1">
                  <a:solidFill>
                    <a:srgbClr val="7030A0"/>
                  </a:solidFill>
                </a:rPr>
                <a:t>SubBranch</a:t>
              </a:r>
              <a:r>
                <a:rPr lang="en-US" altLang="ko-KR" dirty="0">
                  <a:solidFill>
                    <a:srgbClr val="7030A0"/>
                  </a:solidFill>
                </a:rPr>
                <a:t>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bug fix histories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26" name="구부러진 연결선 125"/>
            <p:cNvCxnSpPr>
              <a:stCxn id="135" idx="4"/>
              <a:endCxn id="115" idx="3"/>
            </p:cNvCxnSpPr>
            <p:nvPr/>
          </p:nvCxnSpPr>
          <p:spPr>
            <a:xfrm rot="5400000">
              <a:off x="8139007" y="-1996521"/>
              <a:ext cx="347228" cy="17530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3249085" y="-2360856"/>
              <a:ext cx="70348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Integration Branch</a:t>
              </a:r>
              <a:r>
                <a:rPr lang="en-US" altLang="ko-KR" b="1" dirty="0">
                  <a:solidFill>
                    <a:schemeClr val="bg1"/>
                  </a:solidFill>
                </a:rPr>
                <a:t> / Master Branch</a:t>
              </a:r>
              <a:r>
                <a:rPr lang="en-US" altLang="ko-KR" dirty="0">
                  <a:solidFill>
                    <a:schemeClr val="bg1"/>
                  </a:solidFill>
                </a:rPr>
                <a:t> – Managing Release version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47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466193"/>
            <a:ext cx="5181600" cy="471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레파지토리를</a:t>
            </a:r>
            <a:r>
              <a:rPr lang="en-US" altLang="ko-KR" smtClean="0"/>
              <a:t> </a:t>
            </a:r>
            <a:r>
              <a:rPr lang="ko-KR" altLang="en-US" smtClean="0"/>
              <a:t>만드는 방식에 따라 하지 않아도 되는 과정임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GitHub Desk Top </a:t>
            </a:r>
            <a:r>
              <a:rPr lang="ko-KR" altLang="en-US" smtClean="0"/>
              <a:t>을</a:t>
            </a:r>
            <a:r>
              <a:rPr lang="en-US" altLang="ko-KR" smtClean="0"/>
              <a:t> </a:t>
            </a:r>
            <a:r>
              <a:rPr lang="ko-KR" altLang="en-US" smtClean="0"/>
              <a:t>사용하여 원격 레파지토리를 다운받으면 자동으로 로컬 </a:t>
            </a:r>
            <a:r>
              <a:rPr lang="en-US" altLang="ko-KR" smtClean="0"/>
              <a:t>– </a:t>
            </a:r>
            <a:r>
              <a:rPr lang="ko-KR" altLang="en-US" smtClean="0"/>
              <a:t>원격 레파지토리간의 연동이 된다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99212"/>
            <a:ext cx="5181600" cy="17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git-scm.com/downloads</a:t>
            </a:r>
            <a:endParaRPr lang="en-US" altLang="ko-KR" dirty="0" smtClean="0"/>
          </a:p>
          <a:p>
            <a:r>
              <a:rPr lang="ko-KR" altLang="en-US" dirty="0" smtClean="0"/>
              <a:t>링크로 접속하여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용 설치 파일을 다운로드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53440" y="1392491"/>
            <a:ext cx="5154256" cy="3423349"/>
            <a:chOff x="853440" y="1392491"/>
            <a:chExt cx="5154256" cy="3423349"/>
          </a:xfrm>
        </p:grpSpPr>
        <p:pic>
          <p:nvPicPr>
            <p:cNvPr id="9" name="내용 개체 틀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440" y="1392491"/>
              <a:ext cx="5154256" cy="342334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154018" y="2552700"/>
              <a:ext cx="640742" cy="259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더블 클릭하여 설치 진행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4" name="내용 개체 틀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818" y="1486283"/>
            <a:ext cx="3970364" cy="215664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895438" y="2811780"/>
            <a:ext cx="1623722" cy="29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9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2819" y="2008189"/>
            <a:ext cx="4412362" cy="3627434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819" y="2019620"/>
            <a:ext cx="4412362" cy="360457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33954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008" y="2011999"/>
            <a:ext cx="4419983" cy="3619814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9198" y="2023430"/>
            <a:ext cx="4427604" cy="359695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2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제목 20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 smtClean="0"/>
              <a:t>? - </a:t>
            </a:r>
            <a:r>
              <a:rPr lang="ko-KR" altLang="en-US" dirty="0" err="1" smtClean="0"/>
              <a:t>푸시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96" name="제목 1"/>
          <p:cNvSpPr txBox="1">
            <a:spLocks/>
          </p:cNvSpPr>
          <p:nvPr/>
        </p:nvSpPr>
        <p:spPr>
          <a:xfrm>
            <a:off x="838200" y="365126"/>
            <a:ext cx="10515600" cy="9216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49" name="원통 148"/>
          <p:cNvSpPr/>
          <p:nvPr/>
        </p:nvSpPr>
        <p:spPr>
          <a:xfrm>
            <a:off x="7299638" y="3739053"/>
            <a:ext cx="3112937" cy="19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Remote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Repository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5691051" y="4133659"/>
            <a:ext cx="1090694" cy="1396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Push</a:t>
            </a:r>
            <a:br>
              <a:rPr lang="en-US" altLang="ko-KR" dirty="0" smtClean="0"/>
            </a:br>
            <a:r>
              <a:rPr lang="en-US" altLang="ko-KR" dirty="0" smtClean="0"/>
              <a:t>(save)</a:t>
            </a:r>
            <a:endParaRPr lang="ko-KR" altLang="en-US" dirty="0"/>
          </a:p>
        </p:txBody>
      </p:sp>
      <p:sp>
        <p:nvSpPr>
          <p:cNvPr id="3" name="원통 2"/>
          <p:cNvSpPr/>
          <p:nvPr/>
        </p:nvSpPr>
        <p:spPr>
          <a:xfrm>
            <a:off x="1903955" y="3739053"/>
            <a:ext cx="3112937" cy="19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Repository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7" y="2375976"/>
            <a:ext cx="5398160" cy="1258763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382" y="2437435"/>
            <a:ext cx="5134593" cy="11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008" y="2019620"/>
            <a:ext cx="4419983" cy="3604572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819" y="2019620"/>
            <a:ext cx="4412362" cy="360457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9044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9957" y="2004379"/>
            <a:ext cx="4458086" cy="363505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819" y="2015810"/>
            <a:ext cx="4412362" cy="36121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6885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008" y="2023430"/>
            <a:ext cx="4419983" cy="3596952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0629" y="2015810"/>
            <a:ext cx="4404742" cy="36121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1122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5198" y="2015810"/>
            <a:ext cx="4427604" cy="361219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1897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 smtClean="0"/>
              <a:t>? - </a:t>
            </a:r>
            <a:r>
              <a:rPr lang="ko-KR" altLang="en-US" dirty="0" smtClean="0"/>
              <a:t>머지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4044688"/>
            <a:ext cx="10515601" cy="2031828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566640"/>
            <a:ext cx="10586571" cy="2057603"/>
          </a:xfrm>
          <a:prstGeom prst="rect">
            <a:avLst/>
          </a:prstGeom>
        </p:spPr>
      </p:pic>
      <p:sp>
        <p:nvSpPr>
          <p:cNvPr id="103" name="십자형 102"/>
          <p:cNvSpPr/>
          <p:nvPr/>
        </p:nvSpPr>
        <p:spPr>
          <a:xfrm>
            <a:off x="5717536" y="3341721"/>
            <a:ext cx="756921" cy="736863"/>
          </a:xfrm>
          <a:prstGeom prst="plus">
            <a:avLst>
              <a:gd name="adj" fmla="val 3765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3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공통 </a:t>
            </a:r>
            <a:r>
              <a:rPr lang="en-US" altLang="ko-KR" dirty="0"/>
              <a:t>-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git-scm.com/downloads</a:t>
            </a:r>
            <a:endParaRPr lang="en-US" altLang="ko-KR" dirty="0" smtClean="0"/>
          </a:p>
          <a:p>
            <a:r>
              <a:rPr lang="ko-KR" altLang="en-US" dirty="0" smtClean="0"/>
              <a:t>링크로 접속하여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용 설치 파일을 다운로드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53440" y="1392491"/>
            <a:ext cx="5154256" cy="3423349"/>
            <a:chOff x="853440" y="1392491"/>
            <a:chExt cx="5154256" cy="3423349"/>
          </a:xfrm>
        </p:grpSpPr>
        <p:pic>
          <p:nvPicPr>
            <p:cNvPr id="9" name="내용 개체 틀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440" y="1392491"/>
              <a:ext cx="5154256" cy="342334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154018" y="2552700"/>
              <a:ext cx="640742" cy="259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[next]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설치 진행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4" name="내용 개체 틀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818" y="1486283"/>
            <a:ext cx="3970364" cy="215664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895438" y="2811780"/>
            <a:ext cx="1623722" cy="251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공통 </a:t>
            </a:r>
            <a:r>
              <a:rPr lang="en-US" altLang="ko-KR" dirty="0"/>
              <a:t>- Sign </a:t>
            </a:r>
            <a:r>
              <a:rPr lang="en-US" altLang="ko-KR" dirty="0" smtClean="0"/>
              <a:t>in (Log in)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 </a:t>
            </a:r>
            <a:r>
              <a:rPr lang="ko-KR" altLang="en-US" dirty="0" smtClean="0"/>
              <a:t>사이트 접속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URL : </a:t>
            </a:r>
            <a:r>
              <a:rPr lang="en-US" altLang="ko-KR" dirty="0">
                <a:hlinkClick r:id="rId2"/>
              </a:rPr>
              <a:t>https://github.com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/>
              <a:t>Git</a:t>
            </a:r>
            <a:r>
              <a:rPr lang="en-US" altLang="ko-KR" dirty="0"/>
              <a:t> Hub</a:t>
            </a:r>
            <a:r>
              <a:rPr lang="ko-KR" altLang="en-US" dirty="0" smtClean="0"/>
              <a:t> 사이트에 </a:t>
            </a:r>
            <a:r>
              <a:rPr lang="en-US" altLang="ko-KR" dirty="0" smtClean="0"/>
              <a:t>Sign in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Sign in</a:t>
            </a:r>
            <a:r>
              <a:rPr lang="ko-KR" altLang="en-US" dirty="0" smtClean="0"/>
              <a:t>을 클릭하여 로그인 한다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계정이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없을 경우 </a:t>
            </a:r>
            <a:r>
              <a:rPr lang="en-US" altLang="ko-KR" dirty="0" smtClean="0"/>
              <a:t>Sign up</a:t>
            </a:r>
            <a:r>
              <a:rPr lang="ko-KR" altLang="en-US" dirty="0" smtClean="0"/>
              <a:t>을 클릭하여 계정을 생성</a:t>
            </a:r>
            <a:r>
              <a:rPr lang="en-US" altLang="ko-KR" dirty="0" smtClean="0"/>
              <a:t>.</a:t>
            </a:r>
          </a:p>
          <a:p>
            <a:pPr lvl="1">
              <a:buAutoNum type="circleNumDbPlain"/>
            </a:pPr>
            <a:endParaRPr lang="en-US" altLang="ko-KR" dirty="0" smtClean="0"/>
          </a:p>
          <a:p>
            <a:pPr lvl="1">
              <a:buAutoNum type="circleNumDbPlain"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57572"/>
            <a:ext cx="5181600" cy="312866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192987" y="2515909"/>
            <a:ext cx="395964" cy="227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485528" y="2743200"/>
            <a:ext cx="359246" cy="405384"/>
            <a:chOff x="226941" y="4079599"/>
            <a:chExt cx="359246" cy="405384"/>
          </a:xfrm>
        </p:grpSpPr>
        <p:sp>
          <p:nvSpPr>
            <p:cNvPr id="12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97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3404</TotalTime>
  <Words>2034</Words>
  <Application>Microsoft Office PowerPoint</Application>
  <PresentationFormat>와이드스크린</PresentationFormat>
  <Paragraphs>700</Paragraphs>
  <Slides>63</Slides>
  <Notes>1</Notes>
  <HiddenSlides>19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Arial Unicode MS</vt:lpstr>
      <vt:lpstr>bitstream vera sans mono</vt:lpstr>
      <vt:lpstr>SFMono-Regular</vt:lpstr>
      <vt:lpstr>titillium web</vt:lpstr>
      <vt:lpstr>맑은 고딕</vt:lpstr>
      <vt:lpstr>Arial</vt:lpstr>
      <vt:lpstr>Wingdings</vt:lpstr>
      <vt:lpstr>Office 테마</vt:lpstr>
      <vt:lpstr>AGENDA </vt:lpstr>
      <vt:lpstr>깃허브란?</vt:lpstr>
      <vt:lpstr>깃허브란?</vt:lpstr>
      <vt:lpstr>깃허브란? - 핵심 개념</vt:lpstr>
      <vt:lpstr>깃허브란? - 커밋 / 브랜치 ? </vt:lpstr>
      <vt:lpstr>깃허브란? - 푸시</vt:lpstr>
      <vt:lpstr>깃허브란? - 머지</vt:lpstr>
      <vt:lpstr>공통 - Git - 설치</vt:lpstr>
      <vt:lpstr>공통 - Sign in (Log in)</vt:lpstr>
      <vt:lpstr>공통 - 레파지토리 생성</vt:lpstr>
      <vt:lpstr>공통 – 협업 인원 추가</vt:lpstr>
      <vt:lpstr>Git Hub DeskTop - 레파지토리 연동</vt:lpstr>
      <vt:lpstr>Git Hub DeskTop - 레파지토리 연동</vt:lpstr>
      <vt:lpstr>Git Hub DeskTop - menu</vt:lpstr>
      <vt:lpstr>Git Hub DeskTop - Commit</vt:lpstr>
      <vt:lpstr>Git Hub DeskTop – Push</vt:lpstr>
      <vt:lpstr>Git Hub DeskTop – Cloning</vt:lpstr>
      <vt:lpstr>Git Hub DeskTop – Branch 관리</vt:lpstr>
      <vt:lpstr>Git Hub DeskTop – Branch 관리</vt:lpstr>
      <vt:lpstr>Git Hub DeskTop – Branch 관리</vt:lpstr>
      <vt:lpstr>Git Hub Android – 원격 저장소 생성</vt:lpstr>
      <vt:lpstr>Git Hub Android – 프로젝트 생성</vt:lpstr>
      <vt:lpstr>Git Hub Android – 레파지토리 연동(remote add)</vt:lpstr>
      <vt:lpstr>Git Hub Android – 레파지토리 연동(remote add)</vt:lpstr>
      <vt:lpstr>Git Hub Android – 레파지토리 연동(remote add)</vt:lpstr>
      <vt:lpstr>Git Hub Android – Tip</vt:lpstr>
      <vt:lpstr>Git Hub Android – 커밋</vt:lpstr>
      <vt:lpstr>Git Hub Android – 커밋</vt:lpstr>
      <vt:lpstr>Git Hub Android – 커밋</vt:lpstr>
      <vt:lpstr>Git Hub Android – 커밋</vt:lpstr>
      <vt:lpstr>Git Hub Android – 푸시</vt:lpstr>
      <vt:lpstr>Git Hub Android – 푸시</vt:lpstr>
      <vt:lpstr>Git Hub Android – 커밋 시점 변경</vt:lpstr>
      <vt:lpstr>Git Hub Android – 브랜치</vt:lpstr>
      <vt:lpstr>Git Hub Android – 브랜치</vt:lpstr>
      <vt:lpstr>Git Hub Android – 브랜치</vt:lpstr>
      <vt:lpstr>Git Hub Android – 머지</vt:lpstr>
      <vt:lpstr>Git Hub Android – 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CLI - 실행 파일의 위치</vt:lpstr>
      <vt:lpstr>CLI – 실행 파일 위치</vt:lpstr>
      <vt:lpstr>CLI – bash 레퍼지토리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 명령어</vt:lpstr>
      <vt:lpstr>PowerPoint 프레젠테이션</vt:lpstr>
      <vt:lpstr>PowerPoint 프레젠테이션</vt:lpstr>
      <vt:lpstr>Git - 설치</vt:lpstr>
      <vt:lpstr>Git - 설치</vt:lpstr>
      <vt:lpstr>Git - 설치</vt:lpstr>
      <vt:lpstr>Git - 설치</vt:lpstr>
      <vt:lpstr>Git - 설치</vt:lpstr>
      <vt:lpstr>Git - 설치</vt:lpstr>
      <vt:lpstr>Git - 설치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John</dc:creator>
  <cp:lastModifiedBy>baek jonghwa</cp:lastModifiedBy>
  <cp:revision>341</cp:revision>
  <dcterms:created xsi:type="dcterms:W3CDTF">2018-01-17T18:06:34Z</dcterms:created>
  <dcterms:modified xsi:type="dcterms:W3CDTF">2019-07-03T02:30:42Z</dcterms:modified>
</cp:coreProperties>
</file>